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 id="2147483685" r:id="rId2"/>
    <p:sldMasterId id="2147483690" r:id="rId3"/>
  </p:sldMasterIdLst>
  <p:notesMasterIdLst>
    <p:notesMasterId r:id="rId23"/>
  </p:notesMasterIdLst>
  <p:handoutMasterIdLst>
    <p:handoutMasterId r:id="rId24"/>
  </p:handoutMasterIdLst>
  <p:sldIdLst>
    <p:sldId id="257" r:id="rId4"/>
    <p:sldId id="272" r:id="rId5"/>
    <p:sldId id="274" r:id="rId6"/>
    <p:sldId id="276" r:id="rId7"/>
    <p:sldId id="273" r:id="rId8"/>
    <p:sldId id="268" r:id="rId9"/>
    <p:sldId id="278" r:id="rId10"/>
    <p:sldId id="279" r:id="rId11"/>
    <p:sldId id="259" r:id="rId12"/>
    <p:sldId id="258" r:id="rId13"/>
    <p:sldId id="282" r:id="rId14"/>
    <p:sldId id="283" r:id="rId15"/>
    <p:sldId id="284" r:id="rId16"/>
    <p:sldId id="285" r:id="rId17"/>
    <p:sldId id="260" r:id="rId18"/>
    <p:sldId id="280" r:id="rId19"/>
    <p:sldId id="281" r:id="rId20"/>
    <p:sldId id="270" r:id="rId21"/>
    <p:sldId id="266" r:id="rId2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30353F"/>
    <a:srgbClr val="43CDD9"/>
    <a:srgbClr val="667181"/>
    <a:srgbClr val="BABABA"/>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79" autoAdjust="0"/>
    <p:restoredTop sz="94652" autoAdjust="0"/>
  </p:normalViewPr>
  <p:slideViewPr>
    <p:cSldViewPr snapToGrid="0" showGuides="1">
      <p:cViewPr varScale="1">
        <p:scale>
          <a:sx n="61" d="100"/>
          <a:sy n="61" d="100"/>
        </p:scale>
        <p:origin x="53" y="47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88" d="100"/>
          <a:sy n="88"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Conception%20d'un%20syst&#232;me%20d'Aide%20&#224;%20la%20d&#233;cision%20Fonctionnelle%20en%20Cybers&#233;curit&#23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Conception%20d'un%20syst&#232;me%20d'Aide%20&#224;%20la%20d&#233;cision%20Fonctionnelle%20en%20Cybers&#233;curit&#23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Conception%20d'un%20syst&#232;me%20d'Aide%20&#224;%20la%20d&#233;cision%20Fonctionnelle%20en%20Cybers&#233;curit&#23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Conception%20d'un%20syst&#232;me%20d'Aide%20&#224;%20la%20d&#233;cision%20Fonctionnelle%20en%20Cybers&#233;curit&#23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itaminez\Dropbox\EST%20Etudes\EST\Licence%20pro%20SIBD\S5\6-%20M&#233;thodes%20AGILES\Projet%20SAFE\Conception%20d'un%20syst&#232;me%20d'Aide%20&#224;%20la%20d&#233;cision%20Fonctionnelle%20en%20Cybers&#233;curit&#233;.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Sprint 1 Burndown Chart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lineChart>
        <c:grouping val="standard"/>
        <c:varyColors val="0"/>
        <c:ser>
          <c:idx val="0"/>
          <c:order val="0"/>
          <c:tx>
            <c:strRef>
              <c:f>'Sprint 1'!$I$7</c:f>
              <c:strCache>
                <c:ptCount val="1"/>
                <c:pt idx="0">
                  <c:v>Temps estimée</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1'!$H$8:$H$12</c:f>
              <c:numCache>
                <c:formatCode>d\-mmm</c:formatCode>
                <c:ptCount val="5"/>
                <c:pt idx="0">
                  <c:v>44900</c:v>
                </c:pt>
                <c:pt idx="1">
                  <c:v>44901</c:v>
                </c:pt>
                <c:pt idx="2">
                  <c:v>44902</c:v>
                </c:pt>
                <c:pt idx="3">
                  <c:v>44903</c:v>
                </c:pt>
                <c:pt idx="4">
                  <c:v>44904</c:v>
                </c:pt>
              </c:numCache>
            </c:numRef>
          </c:cat>
          <c:val>
            <c:numRef>
              <c:f>'Sprint 1'!$I$8:$I$12</c:f>
              <c:numCache>
                <c:formatCode>General</c:formatCode>
                <c:ptCount val="5"/>
                <c:pt idx="0">
                  <c:v>10</c:v>
                </c:pt>
                <c:pt idx="1">
                  <c:v>8</c:v>
                </c:pt>
                <c:pt idx="2">
                  <c:v>6</c:v>
                </c:pt>
                <c:pt idx="3">
                  <c:v>4</c:v>
                </c:pt>
                <c:pt idx="4">
                  <c:v>2</c:v>
                </c:pt>
              </c:numCache>
            </c:numRef>
          </c:val>
          <c:smooth val="0"/>
          <c:extLst>
            <c:ext xmlns:c16="http://schemas.microsoft.com/office/drawing/2014/chart" uri="{C3380CC4-5D6E-409C-BE32-E72D297353CC}">
              <c16:uniqueId val="{00000000-FE77-417B-BFCC-00D8726EF44D}"/>
            </c:ext>
          </c:extLst>
        </c:ser>
        <c:ser>
          <c:idx val="1"/>
          <c:order val="1"/>
          <c:tx>
            <c:strRef>
              <c:f>'Sprint 1'!$J$7</c:f>
              <c:strCache>
                <c:ptCount val="1"/>
                <c:pt idx="0">
                  <c:v>Temps réalisé</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1'!$H$8:$H$12</c:f>
              <c:numCache>
                <c:formatCode>d\-mmm</c:formatCode>
                <c:ptCount val="5"/>
                <c:pt idx="0">
                  <c:v>44900</c:v>
                </c:pt>
                <c:pt idx="1">
                  <c:v>44901</c:v>
                </c:pt>
                <c:pt idx="2">
                  <c:v>44902</c:v>
                </c:pt>
                <c:pt idx="3">
                  <c:v>44903</c:v>
                </c:pt>
                <c:pt idx="4">
                  <c:v>44904</c:v>
                </c:pt>
              </c:numCache>
            </c:numRef>
          </c:cat>
          <c:val>
            <c:numRef>
              <c:f>'Sprint 1'!$J$8:$J$12</c:f>
              <c:numCache>
                <c:formatCode>General</c:formatCode>
                <c:ptCount val="5"/>
                <c:pt idx="0">
                  <c:v>10</c:v>
                </c:pt>
                <c:pt idx="1">
                  <c:v>7</c:v>
                </c:pt>
                <c:pt idx="2">
                  <c:v>5</c:v>
                </c:pt>
                <c:pt idx="3">
                  <c:v>2</c:v>
                </c:pt>
                <c:pt idx="4">
                  <c:v>0</c:v>
                </c:pt>
              </c:numCache>
            </c:numRef>
          </c:val>
          <c:smooth val="0"/>
          <c:extLst>
            <c:ext xmlns:c16="http://schemas.microsoft.com/office/drawing/2014/chart" uri="{C3380CC4-5D6E-409C-BE32-E72D297353CC}">
              <c16:uniqueId val="{00000001-FE77-417B-BFCC-00D8726EF44D}"/>
            </c:ext>
          </c:extLst>
        </c:ser>
        <c:dLbls>
          <c:dLblPos val="ctr"/>
          <c:showLegendKey val="0"/>
          <c:showVal val="1"/>
          <c:showCatName val="0"/>
          <c:showSerName val="0"/>
          <c:showPercent val="0"/>
          <c:showBubbleSize val="0"/>
        </c:dLbls>
        <c:marker val="1"/>
        <c:smooth val="0"/>
        <c:axId val="665585256"/>
        <c:axId val="1648982840"/>
      </c:lineChart>
      <c:dateAx>
        <c:axId val="665585256"/>
        <c:scaling>
          <c:orientation val="minMax"/>
        </c:scaling>
        <c:delete val="0"/>
        <c:axPos val="b"/>
        <c:numFmt formatCode="d\-mmm"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1648982840"/>
        <c:crosses val="autoZero"/>
        <c:auto val="1"/>
        <c:lblOffset val="100"/>
        <c:baseTimeUnit val="days"/>
      </c:dateAx>
      <c:valAx>
        <c:axId val="16489828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655852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Sprint 2 Burndown Chart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manualLayout>
          <c:layoutTarget val="inner"/>
          <c:xMode val="edge"/>
          <c:yMode val="edge"/>
          <c:x val="4.2885679441702742E-3"/>
          <c:y val="0.16132401990666365"/>
          <c:w val="0.95282575261412694"/>
          <c:h val="0.61486578269943426"/>
        </c:manualLayout>
      </c:layout>
      <c:lineChart>
        <c:grouping val="standard"/>
        <c:varyColors val="0"/>
        <c:ser>
          <c:idx val="0"/>
          <c:order val="0"/>
          <c:tx>
            <c:strRef>
              <c:f>'Sprint 2'!$I$7</c:f>
              <c:strCache>
                <c:ptCount val="1"/>
                <c:pt idx="0">
                  <c:v>Temps estimée</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2'!$H$8:$H$12</c:f>
              <c:numCache>
                <c:formatCode>d\-mmm</c:formatCode>
                <c:ptCount val="5"/>
                <c:pt idx="0">
                  <c:v>44907</c:v>
                </c:pt>
                <c:pt idx="1">
                  <c:v>44908</c:v>
                </c:pt>
                <c:pt idx="2">
                  <c:v>44909</c:v>
                </c:pt>
                <c:pt idx="3">
                  <c:v>44910</c:v>
                </c:pt>
                <c:pt idx="4">
                  <c:v>44911</c:v>
                </c:pt>
              </c:numCache>
            </c:numRef>
          </c:cat>
          <c:val>
            <c:numRef>
              <c:f>'Sprint 2'!$I$8:$I$12</c:f>
              <c:numCache>
                <c:formatCode>General</c:formatCode>
                <c:ptCount val="5"/>
                <c:pt idx="0">
                  <c:v>8</c:v>
                </c:pt>
                <c:pt idx="1">
                  <c:v>6</c:v>
                </c:pt>
                <c:pt idx="2">
                  <c:v>4</c:v>
                </c:pt>
                <c:pt idx="3">
                  <c:v>2</c:v>
                </c:pt>
                <c:pt idx="4">
                  <c:v>0</c:v>
                </c:pt>
              </c:numCache>
            </c:numRef>
          </c:val>
          <c:smooth val="0"/>
          <c:extLst>
            <c:ext xmlns:c16="http://schemas.microsoft.com/office/drawing/2014/chart" uri="{C3380CC4-5D6E-409C-BE32-E72D297353CC}">
              <c16:uniqueId val="{00000000-540A-46A7-8CAC-A2189A4FC3C5}"/>
            </c:ext>
          </c:extLst>
        </c:ser>
        <c:ser>
          <c:idx val="1"/>
          <c:order val="1"/>
          <c:tx>
            <c:strRef>
              <c:f>'Sprint 2'!$J$7</c:f>
              <c:strCache>
                <c:ptCount val="1"/>
                <c:pt idx="0">
                  <c:v>Temps réalisé</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2'!$H$8:$H$12</c:f>
              <c:numCache>
                <c:formatCode>d\-mmm</c:formatCode>
                <c:ptCount val="5"/>
                <c:pt idx="0">
                  <c:v>44907</c:v>
                </c:pt>
                <c:pt idx="1">
                  <c:v>44908</c:v>
                </c:pt>
                <c:pt idx="2">
                  <c:v>44909</c:v>
                </c:pt>
                <c:pt idx="3">
                  <c:v>44910</c:v>
                </c:pt>
                <c:pt idx="4">
                  <c:v>44911</c:v>
                </c:pt>
              </c:numCache>
            </c:numRef>
          </c:cat>
          <c:val>
            <c:numRef>
              <c:f>'Sprint 2'!$J$8:$J$12</c:f>
              <c:numCache>
                <c:formatCode>General</c:formatCode>
                <c:ptCount val="5"/>
                <c:pt idx="0">
                  <c:v>8</c:v>
                </c:pt>
                <c:pt idx="1">
                  <c:v>6</c:v>
                </c:pt>
                <c:pt idx="2">
                  <c:v>6</c:v>
                </c:pt>
                <c:pt idx="3">
                  <c:v>2.5</c:v>
                </c:pt>
                <c:pt idx="4">
                  <c:v>0</c:v>
                </c:pt>
              </c:numCache>
            </c:numRef>
          </c:val>
          <c:smooth val="0"/>
          <c:extLst>
            <c:ext xmlns:c16="http://schemas.microsoft.com/office/drawing/2014/chart" uri="{C3380CC4-5D6E-409C-BE32-E72D297353CC}">
              <c16:uniqueId val="{00000001-540A-46A7-8CAC-A2189A4FC3C5}"/>
            </c:ext>
          </c:extLst>
        </c:ser>
        <c:dLbls>
          <c:dLblPos val="ctr"/>
          <c:showLegendKey val="0"/>
          <c:showVal val="1"/>
          <c:showCatName val="0"/>
          <c:showSerName val="0"/>
          <c:showPercent val="0"/>
          <c:showBubbleSize val="0"/>
        </c:dLbls>
        <c:marker val="1"/>
        <c:smooth val="0"/>
        <c:axId val="665585256"/>
        <c:axId val="1648982840"/>
      </c:lineChart>
      <c:dateAx>
        <c:axId val="665585256"/>
        <c:scaling>
          <c:orientation val="minMax"/>
        </c:scaling>
        <c:delete val="0"/>
        <c:axPos val="b"/>
        <c:numFmt formatCode="d\-mmm"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1648982840"/>
        <c:crosses val="autoZero"/>
        <c:auto val="1"/>
        <c:lblOffset val="100"/>
        <c:baseTimeUnit val="days"/>
      </c:dateAx>
      <c:valAx>
        <c:axId val="16489828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655852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Sprint 3 Burndown Chart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lineChart>
        <c:grouping val="standard"/>
        <c:varyColors val="0"/>
        <c:ser>
          <c:idx val="0"/>
          <c:order val="0"/>
          <c:tx>
            <c:strRef>
              <c:f>'Sprint 3'!$I$7</c:f>
              <c:strCache>
                <c:ptCount val="1"/>
                <c:pt idx="0">
                  <c:v>Temps estimée</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3'!$H$8:$H$12</c:f>
              <c:numCache>
                <c:formatCode>d\-mmm</c:formatCode>
                <c:ptCount val="5"/>
                <c:pt idx="0">
                  <c:v>44914</c:v>
                </c:pt>
                <c:pt idx="1">
                  <c:v>44915</c:v>
                </c:pt>
                <c:pt idx="2">
                  <c:v>44916</c:v>
                </c:pt>
                <c:pt idx="3">
                  <c:v>44917</c:v>
                </c:pt>
                <c:pt idx="4">
                  <c:v>44918</c:v>
                </c:pt>
              </c:numCache>
            </c:numRef>
          </c:cat>
          <c:val>
            <c:numRef>
              <c:f>'Sprint 3'!$I$8:$I$12</c:f>
              <c:numCache>
                <c:formatCode>General</c:formatCode>
                <c:ptCount val="5"/>
                <c:pt idx="0">
                  <c:v>10</c:v>
                </c:pt>
                <c:pt idx="1">
                  <c:v>8</c:v>
                </c:pt>
                <c:pt idx="2">
                  <c:v>6</c:v>
                </c:pt>
                <c:pt idx="3">
                  <c:v>4</c:v>
                </c:pt>
                <c:pt idx="4">
                  <c:v>2</c:v>
                </c:pt>
              </c:numCache>
            </c:numRef>
          </c:val>
          <c:smooth val="0"/>
          <c:extLst>
            <c:ext xmlns:c16="http://schemas.microsoft.com/office/drawing/2014/chart" uri="{C3380CC4-5D6E-409C-BE32-E72D297353CC}">
              <c16:uniqueId val="{00000000-586D-4B39-A112-8CC57A8E66DB}"/>
            </c:ext>
          </c:extLst>
        </c:ser>
        <c:ser>
          <c:idx val="1"/>
          <c:order val="1"/>
          <c:tx>
            <c:strRef>
              <c:f>'Sprint 3'!$J$7</c:f>
              <c:strCache>
                <c:ptCount val="1"/>
                <c:pt idx="0">
                  <c:v>Temps réalisé</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3'!$H$8:$H$12</c:f>
              <c:numCache>
                <c:formatCode>d\-mmm</c:formatCode>
                <c:ptCount val="5"/>
                <c:pt idx="0">
                  <c:v>44914</c:v>
                </c:pt>
                <c:pt idx="1">
                  <c:v>44915</c:v>
                </c:pt>
                <c:pt idx="2">
                  <c:v>44916</c:v>
                </c:pt>
                <c:pt idx="3">
                  <c:v>44917</c:v>
                </c:pt>
                <c:pt idx="4">
                  <c:v>44918</c:v>
                </c:pt>
              </c:numCache>
            </c:numRef>
          </c:cat>
          <c:val>
            <c:numRef>
              <c:f>'Sprint 3'!$J$8:$J$12</c:f>
              <c:numCache>
                <c:formatCode>General</c:formatCode>
                <c:ptCount val="5"/>
                <c:pt idx="0">
                  <c:v>10</c:v>
                </c:pt>
                <c:pt idx="1">
                  <c:v>6.5</c:v>
                </c:pt>
                <c:pt idx="2">
                  <c:v>6.5</c:v>
                </c:pt>
                <c:pt idx="3">
                  <c:v>3.5</c:v>
                </c:pt>
                <c:pt idx="4">
                  <c:v>0</c:v>
                </c:pt>
              </c:numCache>
            </c:numRef>
          </c:val>
          <c:smooth val="0"/>
          <c:extLst>
            <c:ext xmlns:c16="http://schemas.microsoft.com/office/drawing/2014/chart" uri="{C3380CC4-5D6E-409C-BE32-E72D297353CC}">
              <c16:uniqueId val="{00000001-586D-4B39-A112-8CC57A8E66DB}"/>
            </c:ext>
          </c:extLst>
        </c:ser>
        <c:dLbls>
          <c:dLblPos val="ctr"/>
          <c:showLegendKey val="0"/>
          <c:showVal val="1"/>
          <c:showCatName val="0"/>
          <c:showSerName val="0"/>
          <c:showPercent val="0"/>
          <c:showBubbleSize val="0"/>
        </c:dLbls>
        <c:marker val="1"/>
        <c:smooth val="0"/>
        <c:axId val="665585256"/>
        <c:axId val="1648982840"/>
      </c:lineChart>
      <c:dateAx>
        <c:axId val="665585256"/>
        <c:scaling>
          <c:orientation val="minMax"/>
        </c:scaling>
        <c:delete val="0"/>
        <c:axPos val="b"/>
        <c:numFmt formatCode="d\-mmm"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1648982840"/>
        <c:crosses val="autoZero"/>
        <c:auto val="1"/>
        <c:lblOffset val="100"/>
        <c:baseTimeUnit val="days"/>
      </c:dateAx>
      <c:valAx>
        <c:axId val="16489828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655852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Sprint 4 Burndown Chart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lineChart>
        <c:grouping val="standard"/>
        <c:varyColors val="0"/>
        <c:ser>
          <c:idx val="0"/>
          <c:order val="0"/>
          <c:tx>
            <c:strRef>
              <c:f>'Sprint 4'!$I$7</c:f>
              <c:strCache>
                <c:ptCount val="1"/>
                <c:pt idx="0">
                  <c:v>Temps estimée</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4'!$H$8:$H$12</c:f>
              <c:numCache>
                <c:formatCode>d\-mmm</c:formatCode>
                <c:ptCount val="5"/>
                <c:pt idx="0">
                  <c:v>44921</c:v>
                </c:pt>
                <c:pt idx="1">
                  <c:v>44922</c:v>
                </c:pt>
                <c:pt idx="2">
                  <c:v>44923</c:v>
                </c:pt>
                <c:pt idx="3">
                  <c:v>44924</c:v>
                </c:pt>
                <c:pt idx="4">
                  <c:v>44925</c:v>
                </c:pt>
              </c:numCache>
            </c:numRef>
          </c:cat>
          <c:val>
            <c:numRef>
              <c:f>'Sprint 4'!$I$8:$I$12</c:f>
              <c:numCache>
                <c:formatCode>General</c:formatCode>
                <c:ptCount val="5"/>
                <c:pt idx="0">
                  <c:v>7.5</c:v>
                </c:pt>
                <c:pt idx="1">
                  <c:v>6</c:v>
                </c:pt>
                <c:pt idx="2">
                  <c:v>4.5</c:v>
                </c:pt>
                <c:pt idx="3">
                  <c:v>3</c:v>
                </c:pt>
                <c:pt idx="4">
                  <c:v>1.5</c:v>
                </c:pt>
              </c:numCache>
            </c:numRef>
          </c:val>
          <c:smooth val="0"/>
          <c:extLst>
            <c:ext xmlns:c16="http://schemas.microsoft.com/office/drawing/2014/chart" uri="{C3380CC4-5D6E-409C-BE32-E72D297353CC}">
              <c16:uniqueId val="{00000000-202F-43E6-80C6-6A94F06CA592}"/>
            </c:ext>
          </c:extLst>
        </c:ser>
        <c:ser>
          <c:idx val="1"/>
          <c:order val="1"/>
          <c:tx>
            <c:strRef>
              <c:f>'Sprint 4'!$J$7</c:f>
              <c:strCache>
                <c:ptCount val="1"/>
                <c:pt idx="0">
                  <c:v>Temps réalisé</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4'!$H$8:$H$12</c:f>
              <c:numCache>
                <c:formatCode>d\-mmm</c:formatCode>
                <c:ptCount val="5"/>
                <c:pt idx="0">
                  <c:v>44921</c:v>
                </c:pt>
                <c:pt idx="1">
                  <c:v>44922</c:v>
                </c:pt>
                <c:pt idx="2">
                  <c:v>44923</c:v>
                </c:pt>
                <c:pt idx="3">
                  <c:v>44924</c:v>
                </c:pt>
                <c:pt idx="4">
                  <c:v>44925</c:v>
                </c:pt>
              </c:numCache>
            </c:numRef>
          </c:cat>
          <c:val>
            <c:numRef>
              <c:f>'Sprint 4'!$J$8:$J$12</c:f>
              <c:numCache>
                <c:formatCode>General</c:formatCode>
                <c:ptCount val="5"/>
                <c:pt idx="0">
                  <c:v>7.5</c:v>
                </c:pt>
                <c:pt idx="1">
                  <c:v>5.5</c:v>
                </c:pt>
                <c:pt idx="2">
                  <c:v>3.5</c:v>
                </c:pt>
                <c:pt idx="3">
                  <c:v>1.5</c:v>
                </c:pt>
                <c:pt idx="4">
                  <c:v>0</c:v>
                </c:pt>
              </c:numCache>
            </c:numRef>
          </c:val>
          <c:smooth val="0"/>
          <c:extLst>
            <c:ext xmlns:c16="http://schemas.microsoft.com/office/drawing/2014/chart" uri="{C3380CC4-5D6E-409C-BE32-E72D297353CC}">
              <c16:uniqueId val="{00000001-202F-43E6-80C6-6A94F06CA592}"/>
            </c:ext>
          </c:extLst>
        </c:ser>
        <c:dLbls>
          <c:dLblPos val="ctr"/>
          <c:showLegendKey val="0"/>
          <c:showVal val="1"/>
          <c:showCatName val="0"/>
          <c:showSerName val="0"/>
          <c:showPercent val="0"/>
          <c:showBubbleSize val="0"/>
        </c:dLbls>
        <c:marker val="1"/>
        <c:smooth val="0"/>
        <c:axId val="665585256"/>
        <c:axId val="1648982840"/>
      </c:lineChart>
      <c:dateAx>
        <c:axId val="665585256"/>
        <c:scaling>
          <c:orientation val="minMax"/>
        </c:scaling>
        <c:delete val="0"/>
        <c:axPos val="b"/>
        <c:numFmt formatCode="d\-mmm"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1648982840"/>
        <c:crosses val="autoZero"/>
        <c:auto val="1"/>
        <c:lblOffset val="100"/>
        <c:baseTimeUnit val="days"/>
      </c:dateAx>
      <c:valAx>
        <c:axId val="16489828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655852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Burndown Chart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lineChart>
        <c:grouping val="standard"/>
        <c:varyColors val="0"/>
        <c:ser>
          <c:idx val="0"/>
          <c:order val="0"/>
          <c:tx>
            <c:strRef>
              <c:f>'Sprint 5'!$I$7</c:f>
              <c:strCache>
                <c:ptCount val="1"/>
                <c:pt idx="0">
                  <c:v>Temps estimée</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5'!$H$8:$H$12</c:f>
              <c:numCache>
                <c:formatCode>d\-mmm</c:formatCode>
                <c:ptCount val="5"/>
                <c:pt idx="0">
                  <c:v>44928</c:v>
                </c:pt>
                <c:pt idx="1">
                  <c:v>44929</c:v>
                </c:pt>
                <c:pt idx="2">
                  <c:v>44930</c:v>
                </c:pt>
                <c:pt idx="3">
                  <c:v>44931</c:v>
                </c:pt>
                <c:pt idx="4">
                  <c:v>44932</c:v>
                </c:pt>
              </c:numCache>
            </c:numRef>
          </c:cat>
          <c:val>
            <c:numRef>
              <c:f>'Sprint 5'!$I$8:$I$12</c:f>
              <c:numCache>
                <c:formatCode>0.00</c:formatCode>
                <c:ptCount val="5"/>
                <c:pt idx="0" formatCode="General">
                  <c:v>6.67</c:v>
                </c:pt>
                <c:pt idx="1">
                  <c:v>5.3360000000000003</c:v>
                </c:pt>
                <c:pt idx="2">
                  <c:v>4.0020000000000007</c:v>
                </c:pt>
                <c:pt idx="3">
                  <c:v>2.6680000000000006</c:v>
                </c:pt>
                <c:pt idx="4">
                  <c:v>1.3340000000000005</c:v>
                </c:pt>
              </c:numCache>
            </c:numRef>
          </c:val>
          <c:smooth val="0"/>
          <c:extLst>
            <c:ext xmlns:c16="http://schemas.microsoft.com/office/drawing/2014/chart" uri="{C3380CC4-5D6E-409C-BE32-E72D297353CC}">
              <c16:uniqueId val="{00000000-2A41-431E-9AF0-18B9A6CDC58D}"/>
            </c:ext>
          </c:extLst>
        </c:ser>
        <c:ser>
          <c:idx val="1"/>
          <c:order val="1"/>
          <c:tx>
            <c:strRef>
              <c:f>'Sprint 5'!$J$7</c:f>
              <c:strCache>
                <c:ptCount val="1"/>
                <c:pt idx="0">
                  <c:v>Temps réalisé</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'Sprint 5'!$H$8:$H$12</c:f>
              <c:numCache>
                <c:formatCode>d\-mmm</c:formatCode>
                <c:ptCount val="5"/>
                <c:pt idx="0">
                  <c:v>44928</c:v>
                </c:pt>
                <c:pt idx="1">
                  <c:v>44929</c:v>
                </c:pt>
                <c:pt idx="2">
                  <c:v>44930</c:v>
                </c:pt>
                <c:pt idx="3">
                  <c:v>44931</c:v>
                </c:pt>
                <c:pt idx="4">
                  <c:v>44932</c:v>
                </c:pt>
              </c:numCache>
            </c:numRef>
          </c:cat>
          <c:val>
            <c:numRef>
              <c:f>'Sprint 5'!$J$8:$J$12</c:f>
              <c:numCache>
                <c:formatCode>General</c:formatCode>
                <c:ptCount val="5"/>
                <c:pt idx="0">
                  <c:v>6.67</c:v>
                </c:pt>
                <c:pt idx="1">
                  <c:v>4.67</c:v>
                </c:pt>
                <c:pt idx="2">
                  <c:v>3.17</c:v>
                </c:pt>
                <c:pt idx="3">
                  <c:v>0.66999999999999993</c:v>
                </c:pt>
                <c:pt idx="4">
                  <c:v>0</c:v>
                </c:pt>
              </c:numCache>
            </c:numRef>
          </c:val>
          <c:smooth val="0"/>
          <c:extLst>
            <c:ext xmlns:c16="http://schemas.microsoft.com/office/drawing/2014/chart" uri="{C3380CC4-5D6E-409C-BE32-E72D297353CC}">
              <c16:uniqueId val="{00000001-2A41-431E-9AF0-18B9A6CDC58D}"/>
            </c:ext>
          </c:extLst>
        </c:ser>
        <c:dLbls>
          <c:dLblPos val="ctr"/>
          <c:showLegendKey val="0"/>
          <c:showVal val="1"/>
          <c:showCatName val="0"/>
          <c:showSerName val="0"/>
          <c:showPercent val="0"/>
          <c:showBubbleSize val="0"/>
        </c:dLbls>
        <c:marker val="1"/>
        <c:smooth val="0"/>
        <c:axId val="665585256"/>
        <c:axId val="1648982840"/>
      </c:lineChart>
      <c:dateAx>
        <c:axId val="665585256"/>
        <c:scaling>
          <c:orientation val="minMax"/>
        </c:scaling>
        <c:delete val="0"/>
        <c:axPos val="b"/>
        <c:numFmt formatCode="d\-mmm"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1648982840"/>
        <c:crosses val="autoZero"/>
        <c:auto val="1"/>
        <c:lblOffset val="100"/>
        <c:baseTimeUnit val="days"/>
      </c:dateAx>
      <c:valAx>
        <c:axId val="16489828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655852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C99588-E81D-4318-8F16-87CD9ED114B1}" type="datetime1">
              <a:rPr lang="fr-FR" smtClean="0"/>
              <a:t>17-01-23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fr-FR" smtClean="0"/>
              <a:t>‹N°›</a:t>
            </a:fld>
            <a:endParaRPr lang="fr-FR"/>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36970-064B-4E2F-9439-C3D69C9E927D}" type="datetime1">
              <a:rPr lang="fr-FR" noProof="0" smtClean="0"/>
              <a:t>17-01-23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fr-FR" noProof="0" smtClean="0"/>
              <a:t>‹N°›</a:t>
            </a:fld>
            <a:endParaRPr lang="fr-FR"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a:t>
            </a:fld>
            <a:endParaRPr lang="fr-FR"/>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11</a:t>
            </a:fld>
            <a:endParaRPr lang="fr-FR"/>
          </a:p>
        </p:txBody>
      </p:sp>
    </p:spTree>
    <p:extLst>
      <p:ext uri="{BB962C8B-B14F-4D97-AF65-F5344CB8AC3E}">
        <p14:creationId xmlns:p14="http://schemas.microsoft.com/office/powerpoint/2010/main" val="394037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12</a:t>
            </a:fld>
            <a:endParaRPr lang="fr-FR"/>
          </a:p>
        </p:txBody>
      </p:sp>
    </p:spTree>
    <p:extLst>
      <p:ext uri="{BB962C8B-B14F-4D97-AF65-F5344CB8AC3E}">
        <p14:creationId xmlns:p14="http://schemas.microsoft.com/office/powerpoint/2010/main" val="4094036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13</a:t>
            </a:fld>
            <a:endParaRPr lang="fr-FR"/>
          </a:p>
        </p:txBody>
      </p:sp>
    </p:spTree>
    <p:extLst>
      <p:ext uri="{BB962C8B-B14F-4D97-AF65-F5344CB8AC3E}">
        <p14:creationId xmlns:p14="http://schemas.microsoft.com/office/powerpoint/2010/main" val="60510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14</a:t>
            </a:fld>
            <a:endParaRPr lang="fr-FR"/>
          </a:p>
        </p:txBody>
      </p:sp>
    </p:spTree>
    <p:extLst>
      <p:ext uri="{BB962C8B-B14F-4D97-AF65-F5344CB8AC3E}">
        <p14:creationId xmlns:p14="http://schemas.microsoft.com/office/powerpoint/2010/main" val="94216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15</a:t>
            </a:fld>
            <a:endParaRPr lang="fr-FR"/>
          </a:p>
        </p:txBody>
      </p:sp>
    </p:spTree>
    <p:extLst>
      <p:ext uri="{BB962C8B-B14F-4D97-AF65-F5344CB8AC3E}">
        <p14:creationId xmlns:p14="http://schemas.microsoft.com/office/powerpoint/2010/main" val="362222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16</a:t>
            </a:fld>
            <a:endParaRPr lang="fr-FR"/>
          </a:p>
        </p:txBody>
      </p:sp>
    </p:spTree>
    <p:extLst>
      <p:ext uri="{BB962C8B-B14F-4D97-AF65-F5344CB8AC3E}">
        <p14:creationId xmlns:p14="http://schemas.microsoft.com/office/powerpoint/2010/main" val="155612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17</a:t>
            </a:fld>
            <a:endParaRPr lang="fr-FR"/>
          </a:p>
        </p:txBody>
      </p:sp>
    </p:spTree>
    <p:extLst>
      <p:ext uri="{BB962C8B-B14F-4D97-AF65-F5344CB8AC3E}">
        <p14:creationId xmlns:p14="http://schemas.microsoft.com/office/powerpoint/2010/main" val="2609118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18</a:t>
            </a:fld>
            <a:endParaRPr lang="fr-FR"/>
          </a:p>
        </p:txBody>
      </p:sp>
    </p:spTree>
    <p:extLst>
      <p:ext uri="{BB962C8B-B14F-4D97-AF65-F5344CB8AC3E}">
        <p14:creationId xmlns:p14="http://schemas.microsoft.com/office/powerpoint/2010/main" val="2419571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19</a:t>
            </a:fld>
            <a:endParaRPr lang="fr-FR"/>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a:p>
        </p:txBody>
      </p:sp>
    </p:spTree>
    <p:extLst>
      <p:ext uri="{BB962C8B-B14F-4D97-AF65-F5344CB8AC3E}">
        <p14:creationId xmlns:p14="http://schemas.microsoft.com/office/powerpoint/2010/main" val="4495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579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573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6</a:t>
            </a:fld>
            <a:endParaRPr lang="fr-FR"/>
          </a:p>
        </p:txBody>
      </p:sp>
    </p:spTree>
    <p:extLst>
      <p:ext uri="{BB962C8B-B14F-4D97-AF65-F5344CB8AC3E}">
        <p14:creationId xmlns:p14="http://schemas.microsoft.com/office/powerpoint/2010/main" val="364481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7</a:t>
            </a:fld>
            <a:endParaRPr lang="fr-FR"/>
          </a:p>
        </p:txBody>
      </p:sp>
    </p:spTree>
    <p:extLst>
      <p:ext uri="{BB962C8B-B14F-4D97-AF65-F5344CB8AC3E}">
        <p14:creationId xmlns:p14="http://schemas.microsoft.com/office/powerpoint/2010/main" val="82931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8</a:t>
            </a:fld>
            <a:endParaRPr lang="fr-FR"/>
          </a:p>
        </p:txBody>
      </p:sp>
    </p:spTree>
    <p:extLst>
      <p:ext uri="{BB962C8B-B14F-4D97-AF65-F5344CB8AC3E}">
        <p14:creationId xmlns:p14="http://schemas.microsoft.com/office/powerpoint/2010/main" val="340215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9</a:t>
            </a:fld>
            <a:endParaRPr lang="fr-FR"/>
          </a:p>
        </p:txBody>
      </p:sp>
    </p:spTree>
    <p:extLst>
      <p:ext uri="{BB962C8B-B14F-4D97-AF65-F5344CB8AC3E}">
        <p14:creationId xmlns:p14="http://schemas.microsoft.com/office/powerpoint/2010/main" val="2096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10</a:t>
            </a:fld>
            <a:endParaRPr lang="fr-FR"/>
          </a:p>
        </p:txBody>
      </p:sp>
    </p:spTree>
    <p:extLst>
      <p:ext uri="{BB962C8B-B14F-4D97-AF65-F5344CB8AC3E}">
        <p14:creationId xmlns:p14="http://schemas.microsoft.com/office/powerpoint/2010/main" val="26159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600" b="1" dirty="0">
                <a:solidFill>
                  <a:prstClr val="white"/>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pPr defTabSz="914354"/>
            <a:fld id="{F68327C5-B821-4FE9-A59A-A60D9EB59A9A}" type="slidenum">
              <a:rPr lang="en-US" smtClean="0"/>
              <a:pPr defTabSz="914354"/>
              <a:t>‹N°›</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spTree>
    <p:extLst>
      <p:ext uri="{BB962C8B-B14F-4D97-AF65-F5344CB8AC3E}">
        <p14:creationId xmlns:p14="http://schemas.microsoft.com/office/powerpoint/2010/main" val="317187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895288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ransition">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pPr defTabSz="914354"/>
              <a:r>
                <a:rPr lang="en-US" sz="1400">
                  <a:solidFill>
                    <a:srgbClr val="95A5A6"/>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endParaRPr>
            </a:p>
          </p:txBody>
        </p:sp>
      </p:grpSp>
    </p:spTree>
    <p:extLst>
      <p:ext uri="{BB962C8B-B14F-4D97-AF65-F5344CB8AC3E}">
        <p14:creationId xmlns:p14="http://schemas.microsoft.com/office/powerpoint/2010/main" val="2702842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232956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endParaRPr lang="fr-FR" noProof="0" dirty="0"/>
          </a:p>
        </p:txBody>
      </p:sp>
      <p:sp>
        <p:nvSpPr>
          <p:cNvPr id="3" name="Sous-titr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1FBEFBAF-82E9-49AD-B2CF-7D154E02443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5AD8006A-94B1-44F7-972D-56767EDE3CC3}"/>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442527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07FBE-061D-452C-A8A6-213063CFD67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433A3535-1708-499D-B5D2-7D8F9FD182D0}"/>
              </a:ext>
            </a:extLst>
          </p:cNvPr>
          <p:cNvSpPr>
            <a:spLocks noGrp="1"/>
          </p:cNvSpPr>
          <p:nvPr>
            <p:ph idx="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ACB06063-A112-49AB-80C8-504D99ECD771}"/>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6344C8D5-F898-4318-A76D-1FBD8732919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532564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D5FF82DB-B518-40FD-8A66-44B874C055F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FCC1CCEE-725F-4745-837B-87EFB70E71D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65789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302397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C9BDC-6F21-4EF5-A8DD-E35E27EACA58}"/>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a:extLst>
              <a:ext uri="{FF2B5EF4-FFF2-40B4-BE49-F238E27FC236}">
                <a16:creationId xmlns:a16="http://schemas.microsoft.com/office/drawing/2014/main" id="{85108EDC-3863-43B9-93C7-37465DC73B28}"/>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A777D452-958D-4159-A9A4-16DD29680A04}"/>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74573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rtlCol="0"/>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6E80206F-8846-425C-A56E-16FFBA442014}"/>
              </a:ext>
            </a:extLst>
          </p:cNvPr>
          <p:cNvSpPr>
            <a:spLocks noGrp="1"/>
          </p:cNvSpPr>
          <p:nvPr>
            <p:ph type="dt" sz="half" idx="10"/>
          </p:nvPr>
        </p:nvSpPr>
        <p:spPr/>
        <p:txBody>
          <a:bodyPr rtlCol="0"/>
          <a:lstStyle/>
          <a:p>
            <a:pPr rtl="0"/>
            <a:endParaRPr lang="fr-FR" noProof="0" dirty="0"/>
          </a:p>
        </p:txBody>
      </p:sp>
      <p:sp>
        <p:nvSpPr>
          <p:cNvPr id="8" name="Espace réservé du pied de page 7">
            <a:extLst>
              <a:ext uri="{FF2B5EF4-FFF2-40B4-BE49-F238E27FC236}">
                <a16:creationId xmlns:a16="http://schemas.microsoft.com/office/drawing/2014/main" id="{6A45E89F-12CF-4561-A5F2-1E05783A3063}"/>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161381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0E367-8DA0-4655-BCBC-F4280D8642CD}"/>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2FEF9592-AA3C-4CF8-A5DB-4D010195A438}"/>
              </a:ext>
            </a:extLst>
          </p:cNvPr>
          <p:cNvSpPr>
            <a:spLocks noGrp="1"/>
          </p:cNvSpPr>
          <p:nvPr>
            <p:ph type="dt" sz="half" idx="10"/>
          </p:nvPr>
        </p:nvSpPr>
        <p:spPr/>
        <p:txBody>
          <a:bodyPr rtlCol="0"/>
          <a:lstStyle/>
          <a:p>
            <a:pPr rtl="0"/>
            <a:endParaRPr lang="fr-FR" noProof="0" dirty="0"/>
          </a:p>
        </p:txBody>
      </p:sp>
      <p:sp>
        <p:nvSpPr>
          <p:cNvPr id="4" name="Espace réservé du pied de page 3">
            <a:extLst>
              <a:ext uri="{FF2B5EF4-FFF2-40B4-BE49-F238E27FC236}">
                <a16:creationId xmlns:a16="http://schemas.microsoft.com/office/drawing/2014/main" id="{3C2C9377-F93E-4515-852A-264707755154}"/>
              </a:ext>
            </a:extLst>
          </p:cNvPr>
          <p:cNvSpPr>
            <a:spLocks noGrp="1"/>
          </p:cNvSpPr>
          <p:nvPr>
            <p:ph type="ftr" sz="quarter" idx="11"/>
          </p:nvPr>
        </p:nvSpPr>
        <p:spPr/>
        <p:txBody>
          <a:bodyPr rtlCol="0"/>
          <a:lstStyle/>
          <a:p>
            <a:pPr rtl="0"/>
            <a:endParaRPr lang="fr-FR" noProof="0" dirty="0"/>
          </a:p>
        </p:txBody>
      </p:sp>
      <p:sp>
        <p:nvSpPr>
          <p:cNvPr id="5" name="Espace réservé du numéro de diapositive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966736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A599B4-6AB2-4190-82B5-7667EE1E922A}"/>
              </a:ext>
            </a:extLst>
          </p:cNvPr>
          <p:cNvSpPr>
            <a:spLocks noGrp="1"/>
          </p:cNvSpPr>
          <p:nvPr>
            <p:ph type="dt" sz="half" idx="10"/>
          </p:nvPr>
        </p:nvSpPr>
        <p:spPr/>
        <p:txBody>
          <a:bodyPr rtlCol="0"/>
          <a:lstStyle/>
          <a:p>
            <a:pPr rtl="0"/>
            <a:endParaRPr lang="fr-FR" noProof="0" dirty="0"/>
          </a:p>
        </p:txBody>
      </p:sp>
      <p:sp>
        <p:nvSpPr>
          <p:cNvPr id="3" name="Espace réservé du pied de page 2">
            <a:extLst>
              <a:ext uri="{FF2B5EF4-FFF2-40B4-BE49-F238E27FC236}">
                <a16:creationId xmlns:a16="http://schemas.microsoft.com/office/drawing/2014/main" id="{1B8FBFB3-AD86-4E39-B8AE-B4EC14528156}"/>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61499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F180DD20-7A20-4574-98A4-42779587673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54D0ED2B-71C4-421A-9DB0-676E00C10BDC}"/>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018438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image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C3C3F7B-A4C8-4F9D-8165-BC5186EA0929}"/>
              </a:ext>
            </a:extLst>
          </p:cNvPr>
          <p:cNvSpPr>
            <a:spLocks noGrp="1"/>
          </p:cNvSpPr>
          <p:nvPr>
            <p:ph type="dt" sz="half" idx="10"/>
          </p:nvPr>
        </p:nvSpPr>
        <p:spPr/>
        <p:txBody>
          <a:bodyPr rtlCol="0"/>
          <a:lstStyle/>
          <a:p>
            <a:pPr rtl="0"/>
            <a:endParaRPr lang="fr-FR" noProof="0" dirty="0"/>
          </a:p>
        </p:txBody>
      </p:sp>
      <p:sp>
        <p:nvSpPr>
          <p:cNvPr id="6" name="Espace réservé du pied de page 5">
            <a:extLst>
              <a:ext uri="{FF2B5EF4-FFF2-40B4-BE49-F238E27FC236}">
                <a16:creationId xmlns:a16="http://schemas.microsoft.com/office/drawing/2014/main" id="{DE696EA5-2FA2-464D-982F-C53E6426A843}"/>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20804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F7B869-BFB2-4C20-8AB1-46704BB3D177}"/>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16FFA8DA-0E31-4CA6-BBFC-2467AAD1D30B}"/>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064974BD-9845-459A-9AAA-12731E2507C4}"/>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2335749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00EEA9C5-552A-48A1-AB54-ED54209B3B48}"/>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1A83AAA3-4155-48FB-8F00-16DBE0C9C25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rtlCol="0"/>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183032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23B832CC-E04A-47A7-966D-475AEA6409AB}"/>
              </a:ext>
            </a:extLst>
          </p:cNvPr>
          <p:cNvSpPr>
            <a:spLocks noGrp="1"/>
          </p:cNvSpPr>
          <p:nvPr>
            <p:ph type="pic" sz="quarter" idx="13" hasCustomPrompt="1"/>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2" name="Espace réservé de la date 1"/>
          <p:cNvSpPr>
            <a:spLocks noGrp="1"/>
          </p:cNvSpPr>
          <p:nvPr>
            <p:ph type="dt" sz="half" idx="10"/>
          </p:nvPr>
        </p:nvSpPr>
        <p:spPr/>
        <p:txBody>
          <a:bodyPr rtlCol="0"/>
          <a:lstStyle/>
          <a:p>
            <a:pPr rtl="0"/>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
        <p:nvSpPr>
          <p:cNvPr id="6" name="Forme libre : Forme 7">
            <a:extLst>
              <a:ext uri="{FF2B5EF4-FFF2-40B4-BE49-F238E27FC236}">
                <a16:creationId xmlns:a16="http://schemas.microsoft.com/office/drawing/2014/main" id="{23B832CC-E04A-47A7-966D-475AEA6409AB}"/>
              </a:ext>
            </a:extLst>
          </p:cNvPr>
          <p:cNvSpPr>
            <a:spLocks noGrp="1"/>
          </p:cNvSpPr>
          <p:nvPr>
            <p:ph type="pic" sz="quarter" idx="14" hasCustomPrompt="1"/>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7" name="Forme libre : Forme 7">
            <a:extLst>
              <a:ext uri="{FF2B5EF4-FFF2-40B4-BE49-F238E27FC236}">
                <a16:creationId xmlns:a16="http://schemas.microsoft.com/office/drawing/2014/main" id="{23B832CC-E04A-47A7-966D-475AEA6409AB}"/>
              </a:ext>
            </a:extLst>
          </p:cNvPr>
          <p:cNvSpPr>
            <a:spLocks noGrp="1"/>
          </p:cNvSpPr>
          <p:nvPr>
            <p:ph type="pic" sz="quarter" idx="15" hasCustomPrompt="1"/>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2413739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dirty="0"/>
          </a:p>
        </p:txBody>
      </p:sp>
      <p:sp>
        <p:nvSpPr>
          <p:cNvPr id="5" name="Espace réservé du pied de page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6FEDF93-2BFD-41CA-ABC7-B039102F3792}" type="slidenum">
              <a:rPr lang="fr-FR" noProof="0" smtClean="0"/>
              <a:t>‹N°›</a:t>
            </a:fld>
            <a:endParaRPr lang="fr-FR" noProof="0" dirty="0"/>
          </a:p>
        </p:txBody>
      </p:sp>
    </p:spTree>
    <p:extLst>
      <p:ext uri="{BB962C8B-B14F-4D97-AF65-F5344CB8AC3E}">
        <p14:creationId xmlns:p14="http://schemas.microsoft.com/office/powerpoint/2010/main" val="36239892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descr="Photo en noir et blanc d’une ville&#10;&#10;Description générée automatiquemen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1" y="1507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Zone de texte 6"/>
          <p:cNvSpPr txBox="1"/>
          <p:nvPr/>
        </p:nvSpPr>
        <p:spPr>
          <a:xfrm>
            <a:off x="388507" y="3444079"/>
            <a:ext cx="11414984" cy="1846659"/>
          </a:xfrm>
          <a:prstGeom prst="rect">
            <a:avLst/>
          </a:prstGeom>
          <a:noFill/>
        </p:spPr>
        <p:txBody>
          <a:bodyPr wrap="none" lIns="0" tIns="0" rIns="0" bIns="0" rtlCol="0">
            <a:spAutoFit/>
          </a:bodyPr>
          <a:lstStyle/>
          <a:p>
            <a:pPr algn="ctr">
              <a:tabLst>
                <a:tab pos="347663" algn="l"/>
              </a:tabLst>
            </a:pPr>
            <a:r>
              <a:rPr lang="fr-FR" sz="4000" b="1" dirty="0">
                <a:solidFill>
                  <a:schemeClr val="bg1"/>
                </a:solidFill>
                <a:latin typeface="+mj-lt"/>
              </a:rPr>
              <a:t>SIBD-TA Méthodes Agiles – </a:t>
            </a:r>
          </a:p>
          <a:p>
            <a:pPr algn="ctr">
              <a:tabLst>
                <a:tab pos="347663" algn="l"/>
              </a:tabLst>
            </a:pPr>
            <a:r>
              <a:rPr lang="fr-FR" sz="4000" b="1" dirty="0">
                <a:solidFill>
                  <a:schemeClr val="bg1"/>
                </a:solidFill>
                <a:latin typeface="+mj-lt"/>
              </a:rPr>
              <a:t>conception d'un Système d'Aide à la décision</a:t>
            </a:r>
          </a:p>
          <a:p>
            <a:pPr algn="ctr">
              <a:tabLst>
                <a:tab pos="347663" algn="l"/>
              </a:tabLst>
            </a:pPr>
            <a:r>
              <a:rPr lang="fr-FR" sz="4000" b="1" dirty="0">
                <a:solidFill>
                  <a:schemeClr val="bg1"/>
                </a:solidFill>
                <a:latin typeface="+mj-lt"/>
              </a:rPr>
              <a:t> Fonctionnelle en cybErsécurite {</a:t>
            </a:r>
            <a:r>
              <a:rPr lang="fr-FR" sz="4000" b="1" dirty="0" err="1">
                <a:solidFill>
                  <a:schemeClr val="bg1"/>
                </a:solidFill>
                <a:latin typeface="+mj-lt"/>
              </a:rPr>
              <a:t>SaFE</a:t>
            </a:r>
            <a:r>
              <a:rPr lang="fr-FR" sz="4000" b="1" dirty="0">
                <a:solidFill>
                  <a:schemeClr val="bg1"/>
                </a:solidFill>
                <a:latin typeface="+mj-lt"/>
              </a:rPr>
              <a:t>}</a:t>
            </a:r>
          </a:p>
        </p:txBody>
      </p:sp>
      <p:sp>
        <p:nvSpPr>
          <p:cNvPr id="21" name="Zone de texte 20"/>
          <p:cNvSpPr txBox="1"/>
          <p:nvPr/>
        </p:nvSpPr>
        <p:spPr>
          <a:xfrm>
            <a:off x="4074611" y="5814036"/>
            <a:ext cx="4146840" cy="615553"/>
          </a:xfrm>
          <a:prstGeom prst="rect">
            <a:avLst/>
          </a:prstGeom>
          <a:noFill/>
        </p:spPr>
        <p:txBody>
          <a:bodyPr wrap="none" lIns="0" tIns="0" rIns="0" bIns="0" rtlCol="0">
            <a:spAutoFit/>
          </a:bodyPr>
          <a:lstStyle/>
          <a:p>
            <a:pPr algn="ctr" rtl="0">
              <a:tabLst>
                <a:tab pos="347663" algn="l"/>
              </a:tabLst>
            </a:pPr>
            <a:r>
              <a:rPr lang="fr-FR" sz="2000" dirty="0">
                <a:solidFill>
                  <a:schemeClr val="bg1"/>
                </a:solidFill>
              </a:rPr>
              <a:t>EST Salé SIBD -TA</a:t>
            </a:r>
          </a:p>
          <a:p>
            <a:pPr algn="ctr" rtl="0">
              <a:tabLst>
                <a:tab pos="347663" algn="l"/>
              </a:tabLst>
            </a:pPr>
            <a:r>
              <a:rPr lang="fr-FR" sz="2000" dirty="0">
                <a:solidFill>
                  <a:schemeClr val="bg1"/>
                </a:solidFill>
              </a:rPr>
              <a:t>Présenter Par: A.ZOUIR – O.ESSAMADI</a:t>
            </a:r>
          </a:p>
        </p:txBody>
      </p:sp>
      <p:sp>
        <p:nvSpPr>
          <p:cNvPr id="2" name="Ovale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0" name="Ovale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 name="Ovale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Titre 2" hidden="1">
            <a:extLst>
              <a:ext uri="{FF2B5EF4-FFF2-40B4-BE49-F238E27FC236}">
                <a16:creationId xmlns:a16="http://schemas.microsoft.com/office/drawing/2014/main" id="{80AA5C56-EC57-4914-8118-68854697E0F3}"/>
              </a:ext>
            </a:extLst>
          </p:cNvPr>
          <p:cNvSpPr>
            <a:spLocks noGrp="1"/>
          </p:cNvSpPr>
          <p:nvPr>
            <p:ph type="title"/>
          </p:nvPr>
        </p:nvSpPr>
        <p:spPr/>
        <p:txBody>
          <a:bodyPr rtlCol="0"/>
          <a:lstStyle/>
          <a:p>
            <a:pPr rtl="0"/>
            <a:r>
              <a:rPr lang="fr" dirty="0"/>
              <a:t>Diapositive 1</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1</a:t>
            </a:fld>
            <a:endParaRPr lang="fr-FR" noProof="0"/>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5"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6-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562694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3" name="Chart 1">
            <a:extLst>
              <a:ext uri="{FF2B5EF4-FFF2-40B4-BE49-F238E27FC236}">
                <a16:creationId xmlns:a16="http://schemas.microsoft.com/office/drawing/2014/main" id="{F34DEE61-933F-EC6E-D667-FDB3C1081962}"/>
              </a:ext>
            </a:extLst>
          </p:cNvPr>
          <p:cNvGraphicFramePr>
            <a:graphicFrameLocks/>
          </p:cNvGraphicFramePr>
          <p:nvPr>
            <p:extLst>
              <p:ext uri="{D42A27DB-BD31-4B8C-83A1-F6EECF244321}">
                <p14:modId xmlns:p14="http://schemas.microsoft.com/office/powerpoint/2010/main" val="3262253241"/>
              </p:ext>
            </p:extLst>
          </p:nvPr>
        </p:nvGraphicFramePr>
        <p:xfrm>
          <a:off x="2209800" y="1657351"/>
          <a:ext cx="8124173" cy="46557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131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562694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4" name="Chart 1">
            <a:extLst>
              <a:ext uri="{FF2B5EF4-FFF2-40B4-BE49-F238E27FC236}">
                <a16:creationId xmlns:a16="http://schemas.microsoft.com/office/drawing/2014/main" id="{096976B2-78F4-4F72-B4EB-99C9BE258510}"/>
              </a:ext>
            </a:extLst>
          </p:cNvPr>
          <p:cNvGraphicFramePr>
            <a:graphicFrameLocks/>
          </p:cNvGraphicFramePr>
          <p:nvPr>
            <p:extLst>
              <p:ext uri="{D42A27DB-BD31-4B8C-83A1-F6EECF244321}">
                <p14:modId xmlns:p14="http://schemas.microsoft.com/office/powerpoint/2010/main" val="3161203926"/>
              </p:ext>
            </p:extLst>
          </p:nvPr>
        </p:nvGraphicFramePr>
        <p:xfrm>
          <a:off x="2209800" y="1657350"/>
          <a:ext cx="8124173" cy="46933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52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562694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4" name="Chart 1">
            <a:extLst>
              <a:ext uri="{FF2B5EF4-FFF2-40B4-BE49-F238E27FC236}">
                <a16:creationId xmlns:a16="http://schemas.microsoft.com/office/drawing/2014/main" id="{594140F0-AE92-4211-A26C-AC44F7D3A02B}"/>
              </a:ext>
            </a:extLst>
          </p:cNvPr>
          <p:cNvGraphicFramePr>
            <a:graphicFrameLocks/>
          </p:cNvGraphicFramePr>
          <p:nvPr>
            <p:extLst>
              <p:ext uri="{D42A27DB-BD31-4B8C-83A1-F6EECF244321}">
                <p14:modId xmlns:p14="http://schemas.microsoft.com/office/powerpoint/2010/main" val="2941292330"/>
              </p:ext>
            </p:extLst>
          </p:nvPr>
        </p:nvGraphicFramePr>
        <p:xfrm>
          <a:off x="2209799" y="1657350"/>
          <a:ext cx="8199329" cy="48971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124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562694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4" name="Chart 1">
            <a:extLst>
              <a:ext uri="{FF2B5EF4-FFF2-40B4-BE49-F238E27FC236}">
                <a16:creationId xmlns:a16="http://schemas.microsoft.com/office/drawing/2014/main" id="{7849910D-FB2F-4A25-BF39-17F947051FFC}"/>
              </a:ext>
            </a:extLst>
          </p:cNvPr>
          <p:cNvGraphicFramePr>
            <a:graphicFrameLocks/>
          </p:cNvGraphicFramePr>
          <p:nvPr>
            <p:extLst>
              <p:ext uri="{D42A27DB-BD31-4B8C-83A1-F6EECF244321}">
                <p14:modId xmlns:p14="http://schemas.microsoft.com/office/powerpoint/2010/main" val="1770239862"/>
              </p:ext>
            </p:extLst>
          </p:nvPr>
        </p:nvGraphicFramePr>
        <p:xfrm>
          <a:off x="2209799" y="1657351"/>
          <a:ext cx="8261959" cy="46307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04092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3427901" y="165381"/>
            <a:ext cx="5336204"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5- BURNDOWN Chart</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562694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2</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pic>
        <p:nvPicPr>
          <p:cNvPr id="7" name="Image 6">
            <a:extLst>
              <a:ext uri="{FF2B5EF4-FFF2-40B4-BE49-F238E27FC236}">
                <a16:creationId xmlns:a16="http://schemas.microsoft.com/office/drawing/2014/main" id="{3AA70B7D-2EAB-3A7E-02EA-B645038CD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209800" cy="1657350"/>
          </a:xfrm>
          <a:prstGeom prst="rect">
            <a:avLst/>
          </a:prstGeom>
        </p:spPr>
      </p:pic>
      <p:graphicFrame>
        <p:nvGraphicFramePr>
          <p:cNvPr id="4" name="Chart 1">
            <a:extLst>
              <a:ext uri="{FF2B5EF4-FFF2-40B4-BE49-F238E27FC236}">
                <a16:creationId xmlns:a16="http://schemas.microsoft.com/office/drawing/2014/main" id="{CBC043EA-D2E4-41CC-88AF-951416B966EB}"/>
              </a:ext>
            </a:extLst>
          </p:cNvPr>
          <p:cNvGraphicFramePr>
            <a:graphicFrameLocks/>
          </p:cNvGraphicFramePr>
          <p:nvPr>
            <p:extLst>
              <p:ext uri="{D42A27DB-BD31-4B8C-83A1-F6EECF244321}">
                <p14:modId xmlns:p14="http://schemas.microsoft.com/office/powerpoint/2010/main" val="2457922057"/>
              </p:ext>
            </p:extLst>
          </p:nvPr>
        </p:nvGraphicFramePr>
        <p:xfrm>
          <a:off x="2209799" y="1635165"/>
          <a:ext cx="8224381" cy="45151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5040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2829888" y="165381"/>
            <a:ext cx="6532237"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 Acceuil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11" name="Image 10">
            <a:extLst>
              <a:ext uri="{FF2B5EF4-FFF2-40B4-BE49-F238E27FC236}">
                <a16:creationId xmlns:a16="http://schemas.microsoft.com/office/drawing/2014/main" id="{54BD1087-CA70-90CD-E3D0-0D78EE02431D}"/>
              </a:ext>
            </a:extLst>
          </p:cNvPr>
          <p:cNvPicPr>
            <a:picLocks noChangeAspect="1"/>
          </p:cNvPicPr>
          <p:nvPr/>
        </p:nvPicPr>
        <p:blipFill>
          <a:blip r:embed="rId3"/>
          <a:stretch>
            <a:fillRect/>
          </a:stretch>
        </p:blipFill>
        <p:spPr>
          <a:xfrm>
            <a:off x="1113230" y="749229"/>
            <a:ext cx="10272525" cy="5943390"/>
          </a:xfrm>
          <a:prstGeom prst="rect">
            <a:avLst/>
          </a:prstGeom>
        </p:spPr>
      </p:pic>
    </p:spTree>
    <p:extLst>
      <p:ext uri="{BB962C8B-B14F-4D97-AF65-F5344CB8AC3E}">
        <p14:creationId xmlns:p14="http://schemas.microsoft.com/office/powerpoint/2010/main" val="167683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1526652" y="165381"/>
            <a:ext cx="9138719"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 Gestion des incidents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9" name="Image 8">
            <a:extLst>
              <a:ext uri="{FF2B5EF4-FFF2-40B4-BE49-F238E27FC236}">
                <a16:creationId xmlns:a16="http://schemas.microsoft.com/office/drawing/2014/main" id="{ADC90157-4FFA-A2DC-C70F-D42C67E4A089}"/>
              </a:ext>
            </a:extLst>
          </p:cNvPr>
          <p:cNvPicPr>
            <a:picLocks noChangeAspect="1"/>
          </p:cNvPicPr>
          <p:nvPr/>
        </p:nvPicPr>
        <p:blipFill>
          <a:blip r:embed="rId3"/>
          <a:stretch>
            <a:fillRect/>
          </a:stretch>
        </p:blipFill>
        <p:spPr>
          <a:xfrm>
            <a:off x="1163265" y="835314"/>
            <a:ext cx="10429721" cy="5854847"/>
          </a:xfrm>
          <a:prstGeom prst="rect">
            <a:avLst/>
          </a:prstGeom>
        </p:spPr>
      </p:pic>
    </p:spTree>
    <p:extLst>
      <p:ext uri="{BB962C8B-B14F-4D97-AF65-F5344CB8AC3E}">
        <p14:creationId xmlns:p14="http://schemas.microsoft.com/office/powerpoint/2010/main" val="32021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 de texte 34">
            <a:extLst>
              <a:ext uri="{FF2B5EF4-FFF2-40B4-BE49-F238E27FC236}">
                <a16:creationId xmlns:a16="http://schemas.microsoft.com/office/drawing/2014/main" id="{0D497812-EAA0-46B1-8255-6A78E8C11B36}"/>
              </a:ext>
            </a:extLst>
          </p:cNvPr>
          <p:cNvSpPr txBox="1"/>
          <p:nvPr/>
        </p:nvSpPr>
        <p:spPr>
          <a:xfrm>
            <a:off x="3622572" y="165381"/>
            <a:ext cx="4946867" cy="984885"/>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Power BI Screenshots (3) </a:t>
            </a:r>
          </a:p>
          <a:p>
            <a:pPr algn="ctr" rtl="0">
              <a:tabLst>
                <a:tab pos="347663" algn="l"/>
              </a:tabLst>
            </a:pPr>
            <a:endParaRPr lang="fr-FR" sz="3200" b="1" noProof="1">
              <a:solidFill>
                <a:srgbClr val="30353F"/>
              </a:solidFill>
              <a:latin typeface="+mj-lt"/>
            </a:endParaRPr>
          </a:p>
        </p:txBody>
      </p:sp>
      <p:sp>
        <p:nvSpPr>
          <p:cNvPr id="3" name="Titre 2" hidden="1">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fr" dirty="0"/>
              <a:t>Diapositive 5</a:t>
            </a:r>
          </a:p>
        </p:txBody>
      </p:sp>
      <p:pic>
        <p:nvPicPr>
          <p:cNvPr id="4" name="Image 3">
            <a:extLst>
              <a:ext uri="{FF2B5EF4-FFF2-40B4-BE49-F238E27FC236}">
                <a16:creationId xmlns:a16="http://schemas.microsoft.com/office/drawing/2014/main" id="{4474FFA6-BECD-4F2C-DD89-2B30ADC48524}"/>
              </a:ext>
            </a:extLst>
          </p:cNvPr>
          <p:cNvPicPr>
            <a:picLocks noChangeAspect="1"/>
          </p:cNvPicPr>
          <p:nvPr/>
        </p:nvPicPr>
        <p:blipFill>
          <a:blip r:embed="rId3"/>
          <a:stretch>
            <a:fillRect/>
          </a:stretch>
        </p:blipFill>
        <p:spPr>
          <a:xfrm>
            <a:off x="894736" y="638560"/>
            <a:ext cx="10789827" cy="6149231"/>
          </a:xfrm>
          <a:prstGeom prst="rect">
            <a:avLst/>
          </a:prstGeom>
        </p:spPr>
      </p:pic>
    </p:spTree>
    <p:extLst>
      <p:ext uri="{BB962C8B-B14F-4D97-AF65-F5344CB8AC3E}">
        <p14:creationId xmlns:p14="http://schemas.microsoft.com/office/powerpoint/2010/main" val="315529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Zone de texte 214">
            <a:extLst>
              <a:ext uri="{FF2B5EF4-FFF2-40B4-BE49-F238E27FC236}">
                <a16:creationId xmlns:a16="http://schemas.microsoft.com/office/drawing/2014/main" id="{C4CB2807-C74A-41A8-931C-9C6AF92E9AE8}"/>
              </a:ext>
            </a:extLst>
          </p:cNvPr>
          <p:cNvSpPr txBox="1"/>
          <p:nvPr/>
        </p:nvSpPr>
        <p:spPr>
          <a:xfrm>
            <a:off x="1936218" y="165381"/>
            <a:ext cx="8319585" cy="492443"/>
          </a:xfrm>
          <a:prstGeom prst="rect">
            <a:avLst/>
          </a:prstGeom>
          <a:noFill/>
        </p:spPr>
        <p:txBody>
          <a:bodyPr wrap="none" lIns="0" tIns="0" rIns="0" bIns="0" rtlCol="0">
            <a:spAutoFit/>
          </a:bodyPr>
          <a:lstStyle/>
          <a:p>
            <a:pPr algn="ctr" rtl="0">
              <a:tabLst>
                <a:tab pos="347663" algn="l"/>
              </a:tabLst>
            </a:pPr>
            <a:r>
              <a:rPr lang="fr-FR" sz="3200" b="1" dirty="0">
                <a:solidFill>
                  <a:srgbClr val="30353F"/>
                </a:solidFill>
                <a:latin typeface="+mj-lt"/>
              </a:rPr>
              <a:t>Analyse des logs de sécurité WEB OWASP </a:t>
            </a:r>
          </a:p>
        </p:txBody>
      </p:sp>
      <p:sp>
        <p:nvSpPr>
          <p:cNvPr id="40" name="Titre 39" hidden="1">
            <a:extLst>
              <a:ext uri="{FF2B5EF4-FFF2-40B4-BE49-F238E27FC236}">
                <a16:creationId xmlns:a16="http://schemas.microsoft.com/office/drawing/2014/main" id="{9E3012EF-6114-4C5E-B103-134AD1111079}"/>
              </a:ext>
            </a:extLst>
          </p:cNvPr>
          <p:cNvSpPr>
            <a:spLocks noGrp="1"/>
          </p:cNvSpPr>
          <p:nvPr>
            <p:ph type="title"/>
          </p:nvPr>
        </p:nvSpPr>
        <p:spPr/>
        <p:txBody>
          <a:bodyPr rtlCol="0"/>
          <a:lstStyle/>
          <a:p>
            <a:pPr rtl="0"/>
            <a:r>
              <a:rPr lang="fr" dirty="0"/>
              <a:t>Diapositive 8</a:t>
            </a:r>
          </a:p>
        </p:txBody>
      </p:sp>
      <p:pic>
        <p:nvPicPr>
          <p:cNvPr id="198" name="Image 197">
            <a:extLst>
              <a:ext uri="{FF2B5EF4-FFF2-40B4-BE49-F238E27FC236}">
                <a16:creationId xmlns:a16="http://schemas.microsoft.com/office/drawing/2014/main" id="{0965DE8C-920A-B98B-A6E2-E03152372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03" y="1096450"/>
            <a:ext cx="8496300" cy="5038725"/>
          </a:xfrm>
          <a:prstGeom prst="rect">
            <a:avLst/>
          </a:prstGeom>
        </p:spPr>
      </p:pic>
    </p:spTree>
    <p:extLst>
      <p:ext uri="{BB962C8B-B14F-4D97-AF65-F5344CB8AC3E}">
        <p14:creationId xmlns:p14="http://schemas.microsoft.com/office/powerpoint/2010/main" val="1221752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21" name="Groupe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e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Ovale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 name="Ovale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9" name="Ovale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bg1"/>
              </a:solidFill>
            </a:endParaRPr>
          </a:p>
        </p:txBody>
      </p:sp>
      <p:sp>
        <p:nvSpPr>
          <p:cNvPr id="13" name="Zone de texte 12"/>
          <p:cNvSpPr txBox="1"/>
          <p:nvPr/>
        </p:nvSpPr>
        <p:spPr>
          <a:xfrm>
            <a:off x="2003538" y="3059668"/>
            <a:ext cx="8184933" cy="738664"/>
          </a:xfrm>
          <a:prstGeom prst="rect">
            <a:avLst/>
          </a:prstGeom>
          <a:noFill/>
        </p:spPr>
        <p:txBody>
          <a:bodyPr wrap="none" lIns="0" tIns="0" rIns="0" bIns="0" rtlCol="0">
            <a:spAutoFit/>
          </a:bodyPr>
          <a:lstStyle/>
          <a:p>
            <a:pPr algn="ctr" rtl="0">
              <a:tabLst>
                <a:tab pos="347663" algn="l"/>
              </a:tabLst>
            </a:pPr>
            <a:r>
              <a:rPr lang="fr-FR" sz="4800" b="1" dirty="0">
                <a:solidFill>
                  <a:srgbClr val="FFFFFF"/>
                </a:solidFill>
                <a:latin typeface="+mj-lt"/>
              </a:rPr>
              <a:t>MERCI DE VOTRE ATTENTION</a:t>
            </a:r>
          </a:p>
        </p:txBody>
      </p:sp>
      <p:sp>
        <p:nvSpPr>
          <p:cNvPr id="2" name="Titre 1" hidden="1">
            <a:extLst>
              <a:ext uri="{FF2B5EF4-FFF2-40B4-BE49-F238E27FC236}">
                <a16:creationId xmlns:a16="http://schemas.microsoft.com/office/drawing/2014/main" id="{10E603A3-B905-4FE4-AF3D-7ABD07598BAD}"/>
              </a:ext>
            </a:extLst>
          </p:cNvPr>
          <p:cNvSpPr>
            <a:spLocks noGrp="1"/>
          </p:cNvSpPr>
          <p:nvPr>
            <p:ph type="title"/>
          </p:nvPr>
        </p:nvSpPr>
        <p:spPr/>
        <p:txBody>
          <a:bodyPr rtlCol="0"/>
          <a:lstStyle/>
          <a:p>
            <a:pPr rtl="0"/>
            <a:r>
              <a:rPr lang="fr" dirty="0"/>
              <a:t>Diapositive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0"/>
            <a:ext cx="12192000" cy="1207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re 1"/>
          <p:cNvSpPr>
            <a:spLocks noGrp="1"/>
          </p:cNvSpPr>
          <p:nvPr>
            <p:ph type="title"/>
          </p:nvPr>
        </p:nvSpPr>
        <p:spPr>
          <a:xfrm>
            <a:off x="838200" y="365125"/>
            <a:ext cx="10515600" cy="5836499"/>
          </a:xfrm>
        </p:spPr>
        <p:txBody>
          <a:bodyPr>
            <a:noAutofit/>
          </a:bodyPr>
          <a:lstStyle/>
          <a:p>
            <a:pPr algn="ctr"/>
            <a:r>
              <a:rPr lang="fr-FR" sz="4000" b="1" dirty="0">
                <a:solidFill>
                  <a:srgbClr val="DBDBDB"/>
                </a:solidFill>
                <a:latin typeface="Open Sans" panose="020B0606030504020204" pitchFamily="34" charset="0"/>
                <a:ea typeface="Open Sans" panose="020B0606030504020204" pitchFamily="34" charset="0"/>
                <a:cs typeface="Open Sans" panose="020B0606030504020204" pitchFamily="34" charset="0"/>
              </a:rPr>
              <a:t>Sommaire :</a:t>
            </a:r>
            <a:br>
              <a:rPr lang="fr-FR" sz="3200" b="1" dirty="0">
                <a:latin typeface="Open Sans" panose="020B0606030504020204" pitchFamily="34" charset="0"/>
                <a:ea typeface="Open Sans" panose="020B0606030504020204" pitchFamily="34" charset="0"/>
                <a:cs typeface="Open Sans" panose="020B0606030504020204" pitchFamily="34" charset="0"/>
              </a:rPr>
            </a:b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1- Présentation du projet : USE Case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2- Volet cybersécurité</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3- Analyse de priorité :</a:t>
            </a:r>
            <a:r>
              <a:rPr lang="fr-FR" sz="3200" b="1" dirty="0" err="1">
                <a:latin typeface="Open Sans" panose="020B0606030504020204" pitchFamily="34" charset="0"/>
                <a:ea typeface="Open Sans" panose="020B0606030504020204" pitchFamily="34" charset="0"/>
                <a:cs typeface="Open Sans" panose="020B0606030504020204" pitchFamily="34" charset="0"/>
              </a:rPr>
              <a:t>MosCow</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4- User Stories et Sprints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5- Outil de suivi de projet AGILE</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6- </a:t>
            </a:r>
            <a:r>
              <a:rPr lang="fr-FR" sz="3200" b="1" dirty="0" err="1">
                <a:latin typeface="Open Sans" panose="020B0606030504020204" pitchFamily="34" charset="0"/>
                <a:ea typeface="Open Sans" panose="020B0606030504020204" pitchFamily="34" charset="0"/>
                <a:cs typeface="Open Sans" panose="020B0606030504020204" pitchFamily="34" charset="0"/>
              </a:rPr>
              <a:t>Burndown</a:t>
            </a:r>
            <a:r>
              <a:rPr lang="fr-FR" sz="3200" b="1" dirty="0">
                <a:latin typeface="Open Sans" panose="020B0606030504020204" pitchFamily="34" charset="0"/>
                <a:ea typeface="Open Sans" panose="020B0606030504020204" pitchFamily="34" charset="0"/>
                <a:cs typeface="Open Sans" panose="020B0606030504020204" pitchFamily="34" charset="0"/>
              </a:rPr>
              <a:t> Chart par Sprint</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7- Screenshots</a:t>
            </a:r>
            <a:br>
              <a:rPr lang="fr-FR" sz="3200" b="1" dirty="0">
                <a:latin typeface="Open Sans" panose="020B0606030504020204" pitchFamily="34" charset="0"/>
                <a:ea typeface="Open Sans" panose="020B0606030504020204" pitchFamily="34" charset="0"/>
                <a:cs typeface="Open Sans" panose="020B0606030504020204" pitchFamily="34" charset="0"/>
              </a:rPr>
            </a:br>
            <a:r>
              <a:rPr lang="fr-FR" sz="3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2</a:t>
            </a:fld>
            <a:endParaRPr lang="fr-FR" noProof="0"/>
          </a:p>
        </p:txBody>
      </p:sp>
    </p:spTree>
    <p:extLst>
      <p:ext uri="{BB962C8B-B14F-4D97-AF65-F5344CB8AC3E}">
        <p14:creationId xmlns:p14="http://schemas.microsoft.com/office/powerpoint/2010/main" val="18732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Zone de texte 40"/>
          <p:cNvSpPr txBox="1"/>
          <p:nvPr/>
        </p:nvSpPr>
        <p:spPr>
          <a:xfrm>
            <a:off x="381000" y="6345823"/>
            <a:ext cx="782265"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fr-FR" noProof="1">
                <a:solidFill>
                  <a:srgbClr val="1F2229"/>
                </a:solidFill>
              </a:rPr>
              <a:t>Votre logo</a:t>
            </a:r>
          </a:p>
        </p:txBody>
      </p:sp>
      <p:grpSp>
        <p:nvGrpSpPr>
          <p:cNvPr id="2" name="Groupe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307589" y="1603194"/>
            <a:ext cx="5634273" cy="3099880"/>
            <a:chOff x="825793" y="2068093"/>
            <a:chExt cx="5634273" cy="3099880"/>
          </a:xfrm>
        </p:grpSpPr>
        <p:sp>
          <p:nvSpPr>
            <p:cNvPr id="71" name="Zone de texte 70"/>
            <p:cNvSpPr txBox="1"/>
            <p:nvPr/>
          </p:nvSpPr>
          <p:spPr>
            <a:xfrm>
              <a:off x="825793" y="2890917"/>
              <a:ext cx="2017681" cy="430887"/>
            </a:xfrm>
            <a:prstGeom prst="rect">
              <a:avLst/>
            </a:prstGeom>
            <a:noFill/>
          </p:spPr>
          <p:txBody>
            <a:bodyPr wrap="square" lIns="0" tIns="0" rIns="0" bIns="0" rtlCol="0">
              <a:spAutoFit/>
            </a:bodyPr>
            <a:lstStyle/>
            <a:p>
              <a:pPr rtl="0"/>
              <a:r>
                <a:rPr lang="fr-FR" sz="1400" noProof="1"/>
                <a:t>Pas de budget - Projet developpé en interne</a:t>
              </a:r>
              <a:endParaRPr lang="fr-FR" sz="1400" noProof="1">
                <a:solidFill>
                  <a:srgbClr val="30353F"/>
                </a:solidFill>
              </a:endParaRPr>
            </a:p>
          </p:txBody>
        </p:sp>
        <p:sp>
          <p:nvSpPr>
            <p:cNvPr id="88" name="Rectangle 87"/>
            <p:cNvSpPr/>
            <p:nvPr/>
          </p:nvSpPr>
          <p:spPr>
            <a:xfrm>
              <a:off x="1174450" y="2068093"/>
              <a:ext cx="2366285"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 name="Groupe 14"/>
            <p:cNvGrpSpPr/>
            <p:nvPr/>
          </p:nvGrpSpPr>
          <p:grpSpPr>
            <a:xfrm>
              <a:off x="825793" y="2068093"/>
              <a:ext cx="702967" cy="702966"/>
              <a:chOff x="1072536" y="1083143"/>
              <a:chExt cx="788715" cy="788715"/>
            </a:xfrm>
          </p:grpSpPr>
          <p:sp>
            <p:nvSpPr>
              <p:cNvPr id="8" name="Ovale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74" name="Groupe 73"/>
              <p:cNvGrpSpPr/>
              <p:nvPr/>
            </p:nvGrpSpPr>
            <p:grpSpPr>
              <a:xfrm>
                <a:off x="1276148" y="1369137"/>
                <a:ext cx="381490" cy="216726"/>
                <a:chOff x="3283332" y="3275035"/>
                <a:chExt cx="479215" cy="272245"/>
              </a:xfrm>
            </p:grpSpPr>
            <p:sp>
              <p:nvSpPr>
                <p:cNvPr id="68" name="Forme libre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9" name="Forme libre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0" name="Forme libre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72" name="Forme libre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50" name="Zone de texte 49"/>
            <p:cNvSpPr txBox="1"/>
            <p:nvPr/>
          </p:nvSpPr>
          <p:spPr>
            <a:xfrm>
              <a:off x="1702893" y="2269755"/>
              <a:ext cx="1627931" cy="246221"/>
            </a:xfrm>
            <a:prstGeom prst="rect">
              <a:avLst/>
            </a:prstGeom>
            <a:noFill/>
          </p:spPr>
          <p:txBody>
            <a:bodyPr wrap="square" lIns="0" tIns="0" rIns="0" bIns="0" rtlCol="0">
              <a:spAutoFit/>
            </a:bodyPr>
            <a:lstStyle/>
            <a:p>
              <a:pPr rtl="0"/>
              <a:r>
                <a:rPr lang="fr-FR" sz="1600" b="1" noProof="1">
                  <a:solidFill>
                    <a:schemeClr val="bg1"/>
                  </a:solidFill>
                </a:rPr>
                <a:t>FINANCEMENT</a:t>
              </a:r>
            </a:p>
          </p:txBody>
        </p:sp>
        <p:sp>
          <p:nvSpPr>
            <p:cNvPr id="53" name="Zone de texte 52"/>
            <p:cNvSpPr txBox="1"/>
            <p:nvPr/>
          </p:nvSpPr>
          <p:spPr>
            <a:xfrm>
              <a:off x="844712" y="4737086"/>
              <a:ext cx="2017681" cy="430887"/>
            </a:xfrm>
            <a:prstGeom prst="rect">
              <a:avLst/>
            </a:prstGeom>
            <a:noFill/>
          </p:spPr>
          <p:txBody>
            <a:bodyPr wrap="square" lIns="0" tIns="0" rIns="0" bIns="0" rtlCol="0">
              <a:spAutoFit/>
            </a:bodyPr>
            <a:lstStyle/>
            <a:p>
              <a:pPr rtl="0"/>
              <a:r>
                <a:rPr lang="fr-FR" sz="1400" noProof="1"/>
                <a:t>ESSAMADI Oussama</a:t>
              </a:r>
            </a:p>
            <a:p>
              <a:pPr rtl="0"/>
              <a:r>
                <a:rPr lang="fr-FR" sz="1400" noProof="1">
                  <a:solidFill>
                    <a:srgbClr val="30353F"/>
                  </a:solidFill>
                </a:rPr>
                <a:t>ZOUIR Amine</a:t>
              </a:r>
            </a:p>
          </p:txBody>
        </p:sp>
        <p:sp>
          <p:nvSpPr>
            <p:cNvPr id="91" name="Rectangle 90"/>
            <p:cNvSpPr/>
            <p:nvPr/>
          </p:nvSpPr>
          <p:spPr>
            <a:xfrm>
              <a:off x="1196194" y="3920431"/>
              <a:ext cx="2367699"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 name="Groupe 16"/>
            <p:cNvGrpSpPr/>
            <p:nvPr/>
          </p:nvGrpSpPr>
          <p:grpSpPr>
            <a:xfrm>
              <a:off x="844712" y="3920431"/>
              <a:ext cx="702967" cy="702966"/>
              <a:chOff x="1093763" y="3171060"/>
              <a:chExt cx="788715" cy="788715"/>
            </a:xfrm>
          </p:grpSpPr>
          <p:sp>
            <p:nvSpPr>
              <p:cNvPr id="38" name="Ovale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58" name="Zone de texte 57"/>
            <p:cNvSpPr txBox="1"/>
            <p:nvPr/>
          </p:nvSpPr>
          <p:spPr>
            <a:xfrm>
              <a:off x="1594309" y="4168357"/>
              <a:ext cx="1627932" cy="246221"/>
            </a:xfrm>
            <a:prstGeom prst="rect">
              <a:avLst/>
            </a:prstGeom>
            <a:noFill/>
          </p:spPr>
          <p:txBody>
            <a:bodyPr wrap="square" lIns="0" tIns="0" rIns="0" bIns="0" rtlCol="0">
              <a:spAutoFit/>
            </a:bodyPr>
            <a:lstStyle/>
            <a:p>
              <a:pPr rtl="0"/>
              <a:r>
                <a:rPr lang="fr-FR" sz="1600" b="1" noProof="1">
                  <a:solidFill>
                    <a:srgbClr val="30353F"/>
                  </a:solidFill>
                </a:rPr>
                <a:t>TRAVAIL D’ÉQUIPE</a:t>
              </a:r>
            </a:p>
          </p:txBody>
        </p:sp>
        <p:sp>
          <p:nvSpPr>
            <p:cNvPr id="78" name="Zone de texte 77"/>
            <p:cNvSpPr txBox="1"/>
            <p:nvPr/>
          </p:nvSpPr>
          <p:spPr>
            <a:xfrm>
              <a:off x="3752994" y="4737086"/>
              <a:ext cx="2017681" cy="430887"/>
            </a:xfrm>
            <a:prstGeom prst="rect">
              <a:avLst/>
            </a:prstGeom>
            <a:noFill/>
          </p:spPr>
          <p:txBody>
            <a:bodyPr wrap="square" lIns="0" tIns="0" rIns="0" bIns="0" rtlCol="0">
              <a:spAutoFit/>
            </a:bodyPr>
            <a:lstStyle/>
            <a:p>
              <a:pPr rtl="0"/>
              <a:r>
                <a:rPr lang="fr-FR" sz="1400" noProof="1"/>
                <a:t>Selon méthodologie AGILE SCRUM</a:t>
              </a:r>
              <a:endParaRPr lang="fr-FR" sz="1400" noProof="1">
                <a:solidFill>
                  <a:srgbClr val="30353F"/>
                </a:solidFill>
              </a:endParaRPr>
            </a:p>
          </p:txBody>
        </p:sp>
        <p:sp>
          <p:nvSpPr>
            <p:cNvPr id="92" name="Rectangle 91"/>
            <p:cNvSpPr/>
            <p:nvPr/>
          </p:nvSpPr>
          <p:spPr>
            <a:xfrm>
              <a:off x="4104475" y="3937693"/>
              <a:ext cx="2355591"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 name="Groupe 15"/>
            <p:cNvGrpSpPr/>
            <p:nvPr/>
          </p:nvGrpSpPr>
          <p:grpSpPr>
            <a:xfrm>
              <a:off x="3752994" y="3937693"/>
              <a:ext cx="702967" cy="702967"/>
              <a:chOff x="4356800" y="3209795"/>
              <a:chExt cx="788715" cy="788715"/>
            </a:xfrm>
          </p:grpSpPr>
          <p:sp>
            <p:nvSpPr>
              <p:cNvPr id="43" name="Ovale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44" name="Groupe 43"/>
              <p:cNvGrpSpPr/>
              <p:nvPr/>
            </p:nvGrpSpPr>
            <p:grpSpPr>
              <a:xfrm>
                <a:off x="4597964" y="3450958"/>
                <a:ext cx="306387" cy="306388"/>
                <a:chOff x="8208963" y="3762375"/>
                <a:chExt cx="306387" cy="306388"/>
              </a:xfrm>
            </p:grpSpPr>
            <p:sp>
              <p:nvSpPr>
                <p:cNvPr id="45"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6"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7"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49"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1" name="Zone de texte 80"/>
            <p:cNvSpPr txBox="1"/>
            <p:nvPr/>
          </p:nvSpPr>
          <p:spPr>
            <a:xfrm>
              <a:off x="4556804" y="4115823"/>
              <a:ext cx="1560098" cy="246221"/>
            </a:xfrm>
            <a:prstGeom prst="rect">
              <a:avLst/>
            </a:prstGeom>
            <a:noFill/>
          </p:spPr>
          <p:txBody>
            <a:bodyPr wrap="square" lIns="0" tIns="0" rIns="0" bIns="0" rtlCol="0">
              <a:spAutoFit/>
            </a:bodyPr>
            <a:lstStyle/>
            <a:p>
              <a:pPr rtl="0"/>
              <a:r>
                <a:rPr lang="fr-FR" sz="1600" b="1" noProof="1">
                  <a:solidFill>
                    <a:schemeClr val="bg1"/>
                  </a:solidFill>
                </a:rPr>
                <a:t>PLANIFICATION</a:t>
              </a:r>
            </a:p>
          </p:txBody>
        </p:sp>
        <p:sp>
          <p:nvSpPr>
            <p:cNvPr id="82" name="Zone de texte 81"/>
            <p:cNvSpPr txBox="1"/>
            <p:nvPr/>
          </p:nvSpPr>
          <p:spPr>
            <a:xfrm>
              <a:off x="3752994" y="2876165"/>
              <a:ext cx="2017681" cy="215444"/>
            </a:xfrm>
            <a:prstGeom prst="rect">
              <a:avLst/>
            </a:prstGeom>
            <a:noFill/>
          </p:spPr>
          <p:txBody>
            <a:bodyPr wrap="square" lIns="0" tIns="0" rIns="0" bIns="0" rtlCol="0">
              <a:spAutoFit/>
            </a:bodyPr>
            <a:lstStyle/>
            <a:p>
              <a:pPr rtl="0"/>
              <a:r>
                <a:rPr lang="fr-FR" sz="1400" noProof="1"/>
                <a:t>05 semaines</a:t>
              </a:r>
              <a:endParaRPr lang="fr-FR" sz="1400" noProof="1">
                <a:solidFill>
                  <a:srgbClr val="30353F"/>
                </a:solidFill>
              </a:endParaRPr>
            </a:p>
          </p:txBody>
        </p:sp>
        <p:sp>
          <p:nvSpPr>
            <p:cNvPr id="90" name="Rectangle 89"/>
            <p:cNvSpPr/>
            <p:nvPr/>
          </p:nvSpPr>
          <p:spPr>
            <a:xfrm>
              <a:off x="4087496" y="2076584"/>
              <a:ext cx="2296208"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3" name="Groupe 2"/>
            <p:cNvGrpSpPr/>
            <p:nvPr/>
          </p:nvGrpSpPr>
          <p:grpSpPr>
            <a:xfrm>
              <a:off x="3752994" y="2076676"/>
              <a:ext cx="702967" cy="702967"/>
              <a:chOff x="3752994" y="2076676"/>
              <a:chExt cx="702967" cy="702967"/>
            </a:xfrm>
          </p:grpSpPr>
          <p:sp>
            <p:nvSpPr>
              <p:cNvPr id="35" name="Ovale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64" name="Groupe 63"/>
              <p:cNvGrpSpPr/>
              <p:nvPr/>
            </p:nvGrpSpPr>
            <p:grpSpPr>
              <a:xfrm>
                <a:off x="3919769" y="2340342"/>
                <a:ext cx="369417" cy="175634"/>
                <a:chOff x="4254500" y="2100263"/>
                <a:chExt cx="1906588" cy="906463"/>
              </a:xfrm>
            </p:grpSpPr>
            <p:sp>
              <p:nvSpPr>
                <p:cNvPr id="48"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52"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63"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87" name="Zone de texte 86"/>
            <p:cNvSpPr txBox="1"/>
            <p:nvPr/>
          </p:nvSpPr>
          <p:spPr>
            <a:xfrm>
              <a:off x="4631185" y="2276951"/>
              <a:ext cx="1139489" cy="246221"/>
            </a:xfrm>
            <a:prstGeom prst="rect">
              <a:avLst/>
            </a:prstGeom>
            <a:noFill/>
          </p:spPr>
          <p:txBody>
            <a:bodyPr wrap="square" lIns="0" tIns="0" rIns="0" bIns="0" rtlCol="0">
              <a:spAutoFit/>
            </a:bodyPr>
            <a:lstStyle/>
            <a:p>
              <a:pPr rtl="0"/>
              <a:r>
                <a:rPr lang="fr-FR" sz="1600" b="1" noProof="1">
                  <a:solidFill>
                    <a:schemeClr val="bg1"/>
                  </a:solidFill>
                </a:rPr>
                <a:t>Délai projet</a:t>
              </a:r>
            </a:p>
          </p:txBody>
        </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0" name="Groupe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e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72" name="Groupe 171"/>
            <p:cNvGrpSpPr/>
            <p:nvPr/>
          </p:nvGrpSpPr>
          <p:grpSpPr>
            <a:xfrm>
              <a:off x="3782849" y="2107761"/>
              <a:ext cx="391844" cy="186297"/>
              <a:chOff x="4254500" y="2100263"/>
              <a:chExt cx="1906588" cy="906463"/>
            </a:xfrm>
          </p:grpSpPr>
          <p:sp>
            <p:nvSpPr>
              <p:cNvPr id="173" name="Forme libre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4" name="Forme libre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75" name="Forme libre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7" name="Groupe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e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169" name="Forme libre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9" name="Groupe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e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61" name="Groupe 160"/>
            <p:cNvGrpSpPr/>
            <p:nvPr/>
          </p:nvGrpSpPr>
          <p:grpSpPr>
            <a:xfrm>
              <a:off x="4612956" y="3450958"/>
              <a:ext cx="306387" cy="306388"/>
              <a:chOff x="8223955" y="3762375"/>
              <a:chExt cx="306387" cy="306388"/>
            </a:xfrm>
          </p:grpSpPr>
          <p:sp>
            <p:nvSpPr>
              <p:cNvPr id="162" name="Forme libre 27"/>
              <p:cNvSpPr>
                <a:spLocks/>
              </p:cNvSpPr>
              <p:nvPr/>
            </p:nvSpPr>
            <p:spPr bwMode="auto">
              <a:xfrm>
                <a:off x="8439855" y="3943349"/>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3" name="Forme libre 28"/>
              <p:cNvSpPr>
                <a:spLocks/>
              </p:cNvSpPr>
              <p:nvPr/>
            </p:nvSpPr>
            <p:spPr bwMode="auto">
              <a:xfrm>
                <a:off x="8260467"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4" name="Forme libre 29"/>
              <p:cNvSpPr>
                <a:spLocks/>
              </p:cNvSpPr>
              <p:nvPr/>
            </p:nvSpPr>
            <p:spPr bwMode="auto">
              <a:xfrm>
                <a:off x="8260467"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65" name="Forme libre 30"/>
              <p:cNvSpPr>
                <a:spLocks noEditPoints="1"/>
              </p:cNvSpPr>
              <p:nvPr/>
            </p:nvSpPr>
            <p:spPr bwMode="auto">
              <a:xfrm>
                <a:off x="8223955"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2" name="Groupe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e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54" name="Groupe 153"/>
            <p:cNvGrpSpPr/>
            <p:nvPr/>
          </p:nvGrpSpPr>
          <p:grpSpPr>
            <a:xfrm>
              <a:off x="1261808" y="1364417"/>
              <a:ext cx="381490" cy="216726"/>
              <a:chOff x="3265320" y="3269106"/>
              <a:chExt cx="479215" cy="272245"/>
            </a:xfrm>
          </p:grpSpPr>
          <p:sp>
            <p:nvSpPr>
              <p:cNvPr id="155" name="Forme libre 11"/>
              <p:cNvSpPr>
                <a:spLocks noEditPoints="1"/>
              </p:cNvSpPr>
              <p:nvPr/>
            </p:nvSpPr>
            <p:spPr bwMode="auto">
              <a:xfrm>
                <a:off x="3265320"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6" name="Forme libre 12"/>
              <p:cNvSpPr>
                <a:spLocks noEditPoints="1"/>
              </p:cNvSpPr>
              <p:nvPr/>
            </p:nvSpPr>
            <p:spPr bwMode="auto">
              <a:xfrm>
                <a:off x="3343582" y="3337126"/>
                <a:ext cx="282593" cy="148860"/>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7" name="Forme libre 13"/>
              <p:cNvSpPr>
                <a:spLocks/>
              </p:cNvSpPr>
              <p:nvPr/>
            </p:nvSpPr>
            <p:spPr bwMode="auto">
              <a:xfrm>
                <a:off x="3427164" y="3368968"/>
                <a:ext cx="32638" cy="85177"/>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8" name="Forme libre 14"/>
              <p:cNvSpPr>
                <a:spLocks noEditPoints="1"/>
              </p:cNvSpPr>
              <p:nvPr/>
            </p:nvSpPr>
            <p:spPr bwMode="auto">
              <a:xfrm>
                <a:off x="3481296" y="3368968"/>
                <a:ext cx="61296" cy="85177"/>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800" b="0" i="0" u="none" strike="noStrike" baseline="0" dirty="0">
                <a:solidFill>
                  <a:srgbClr val="000000"/>
                </a:solidFill>
                <a:latin typeface="Calibri" panose="020F0502020204030204" pitchFamily="34" charset="0"/>
              </a:rPr>
              <a:t>Descriptif :</a:t>
            </a:r>
          </a:p>
          <a:p>
            <a:r>
              <a:rPr lang="fr-FR" sz="1800" b="0" i="0" u="none" strike="noStrike" baseline="0" dirty="0">
                <a:solidFill>
                  <a:srgbClr val="000000"/>
                </a:solidFill>
                <a:latin typeface="Calibri" panose="020F0502020204030204" pitchFamily="34" charset="0"/>
              </a:rPr>
              <a:t> - Ce projet concerne l’analyse et la représentation graphique des KPI des logs de sécurité fonctionnelle des Systèmes informatiques ainsi que des logs des incidents, dans le but d'analyser et de gérer les risques et de prendre des décisions liées à la cybersécurité,</a:t>
            </a:r>
            <a:endParaRPr lang="fr-FR" dirty="0">
              <a:solidFill>
                <a:srgbClr val="000000"/>
              </a:solidFill>
              <a:latin typeface="Calibri" panose="020F0502020204030204" pitchFamily="34" charset="0"/>
            </a:endParaRPr>
          </a:p>
          <a:p>
            <a:endParaRPr lang="fr-FR" noProof="1">
              <a:solidFill>
                <a:srgbClr val="000000"/>
              </a:solidFill>
              <a:latin typeface="Calibri" panose="020F0502020204030204" pitchFamily="34" charset="0"/>
            </a:endParaRPr>
          </a:p>
          <a:p>
            <a:r>
              <a:rPr lang="fr-FR" noProof="1">
                <a:solidFill>
                  <a:srgbClr val="000000"/>
                </a:solidFill>
                <a:latin typeface="Calibri" panose="020F0502020204030204" pitchFamily="34" charset="0"/>
              </a:rPr>
              <a:t>Objectif :</a:t>
            </a:r>
          </a:p>
          <a:p>
            <a:pPr algn="l"/>
            <a:endParaRPr lang="fr-FR" sz="1800" b="0" i="0" u="none" strike="noStrike" baseline="0" dirty="0">
              <a:solidFill>
                <a:srgbClr val="000000"/>
              </a:solidFill>
              <a:latin typeface="Calibri" panose="020F0502020204030204" pitchFamily="34" charset="0"/>
            </a:endParaRPr>
          </a:p>
          <a:p>
            <a:r>
              <a:rPr lang="fr-FR" sz="1800" b="0" i="0" u="none" strike="noStrike" baseline="0" dirty="0">
                <a:solidFill>
                  <a:srgbClr val="000000"/>
                </a:solidFill>
                <a:latin typeface="Calibri" panose="020F0502020204030204" pitchFamily="34" charset="0"/>
              </a:rPr>
              <a:t>-   Collecte des données de sécurité SI </a:t>
            </a:r>
          </a:p>
          <a:p>
            <a:pPr marL="285750" indent="-285750">
              <a:buFontTx/>
              <a:buChar char="-"/>
            </a:pPr>
            <a:r>
              <a:rPr lang="fr-FR" sz="1800" b="0" i="0" u="none" strike="noStrike" baseline="0" dirty="0">
                <a:solidFill>
                  <a:srgbClr val="000000"/>
                </a:solidFill>
                <a:latin typeface="Calibri" panose="020F0502020204030204" pitchFamily="34" charset="0"/>
              </a:rPr>
              <a:t>MEP. Processus de corrélation des données </a:t>
            </a:r>
          </a:p>
          <a:p>
            <a:pPr marL="285750" indent="-285750">
              <a:buFontTx/>
              <a:buChar char="-"/>
            </a:pPr>
            <a:r>
              <a:rPr lang="fr-FR" sz="1800" b="0" i="0" u="none" strike="noStrike" baseline="0" dirty="0">
                <a:solidFill>
                  <a:srgbClr val="000000"/>
                </a:solidFill>
                <a:latin typeface="Calibri" panose="020F0502020204030204" pitchFamily="34" charset="0"/>
              </a:rPr>
              <a:t>MEP. Processus d'</a:t>
            </a:r>
            <a:r>
              <a:rPr lang="fr-FR" sz="1800" b="0" i="0" u="none" strike="noStrike" baseline="0" dirty="0" err="1">
                <a:solidFill>
                  <a:srgbClr val="000000"/>
                </a:solidFill>
                <a:latin typeface="Calibri" panose="020F0502020204030204" pitchFamily="34" charset="0"/>
              </a:rPr>
              <a:t>interpretation</a:t>
            </a:r>
            <a:r>
              <a:rPr lang="fr-FR" sz="1800" b="0" i="0" u="none" strike="noStrike" baseline="0" dirty="0">
                <a:solidFill>
                  <a:srgbClr val="000000"/>
                </a:solidFill>
                <a:latin typeface="Calibri" panose="020F0502020204030204" pitchFamily="34" charset="0"/>
              </a:rPr>
              <a:t> des données </a:t>
            </a:r>
          </a:p>
          <a:p>
            <a:pPr marL="285750" indent="-285750">
              <a:buFontTx/>
              <a:buChar char="-"/>
            </a:pPr>
            <a:r>
              <a:rPr lang="fr-FR" sz="1800" b="0" i="0" u="none" strike="noStrike" baseline="0" dirty="0">
                <a:solidFill>
                  <a:srgbClr val="000000"/>
                </a:solidFill>
                <a:latin typeface="Calibri" panose="020F0502020204030204" pitchFamily="34" charset="0"/>
              </a:rPr>
              <a:t>Présentation du tableau de bord sécurité </a:t>
            </a:r>
          </a:p>
          <a:p>
            <a:pPr marL="285750" indent="-285750">
              <a:buFontTx/>
              <a:buChar char="-"/>
            </a:pPr>
            <a:r>
              <a:rPr lang="fr-FR" sz="1800" b="0" i="0" u="none" strike="noStrike" baseline="0" dirty="0">
                <a:solidFill>
                  <a:srgbClr val="000000"/>
                </a:solidFill>
                <a:latin typeface="Calibri" panose="020F0502020204030204" pitchFamily="34" charset="0"/>
              </a:rPr>
              <a:t>Système d'aide à la décision	</a:t>
            </a:r>
          </a:p>
          <a:p>
            <a:pPr algn="ctr" rtl="0"/>
            <a:endParaRPr lang="fr-FR" noProof="1"/>
          </a:p>
        </p:txBody>
      </p:sp>
      <p:sp>
        <p:nvSpPr>
          <p:cNvPr id="83" name="Zone de texte 82">
            <a:extLst>
              <a:ext uri="{FF2B5EF4-FFF2-40B4-BE49-F238E27FC236}">
                <a16:creationId xmlns:a16="http://schemas.microsoft.com/office/drawing/2014/main" id="{DCD843C5-0DBD-4721-ACAD-288CC256EF82}"/>
              </a:ext>
            </a:extLst>
          </p:cNvPr>
          <p:cNvSpPr txBox="1"/>
          <p:nvPr/>
        </p:nvSpPr>
        <p:spPr>
          <a:xfrm>
            <a:off x="2030112" y="207321"/>
            <a:ext cx="8807219"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1- Présentation et use case Projet :</a:t>
            </a:r>
          </a:p>
        </p:txBody>
      </p:sp>
      <p:sp>
        <p:nvSpPr>
          <p:cNvPr id="4" name="Titre 3" hidden="1">
            <a:extLst>
              <a:ext uri="{FF2B5EF4-FFF2-40B4-BE49-F238E27FC236}">
                <a16:creationId xmlns:a16="http://schemas.microsoft.com/office/drawing/2014/main" id="{19D7E498-2D9B-4F60-93FF-25DEC5873336}"/>
              </a:ext>
            </a:extLst>
          </p:cNvPr>
          <p:cNvSpPr>
            <a:spLocks noGrp="1"/>
          </p:cNvSpPr>
          <p:nvPr>
            <p:ph type="title"/>
          </p:nvPr>
        </p:nvSpPr>
        <p:spPr/>
        <p:txBody>
          <a:bodyPr rtlCol="0"/>
          <a:lstStyle/>
          <a:p>
            <a:pPr rtl="0"/>
            <a:r>
              <a:rPr lang="fr" dirty="0"/>
              <a:t>Diapositive 3</a:t>
            </a:r>
          </a:p>
        </p:txBody>
      </p:sp>
      <p:sp>
        <p:nvSpPr>
          <p:cNvPr id="6" name="Espace réservé du numéro de diapositive 5"/>
          <p:cNvSpPr>
            <a:spLocks noGrp="1"/>
          </p:cNvSpPr>
          <p:nvPr>
            <p:ph type="sldNum" sz="quarter" idx="12"/>
          </p:nvPr>
        </p:nvSpPr>
        <p:spPr/>
        <p:txBody>
          <a:bodyPr/>
          <a:lstStyle/>
          <a:p>
            <a:pPr rtl="0"/>
            <a:fld id="{A428E537-E56B-49CA-B596-52598082FBE8}" type="slidenum">
              <a:rPr lang="fr-FR" noProof="0" smtClean="0"/>
              <a:t>3</a:t>
            </a:fld>
            <a:endParaRPr lang="fr-FR" noProof="0"/>
          </a:p>
        </p:txBody>
      </p:sp>
    </p:spTree>
    <p:extLst>
      <p:ext uri="{BB962C8B-B14F-4D97-AF65-F5344CB8AC3E}">
        <p14:creationId xmlns:p14="http://schemas.microsoft.com/office/powerpoint/2010/main" val="383982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e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tr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fr-FR" dirty="0"/>
              <a:t>Analyse du projet : diapositive </a:t>
            </a:r>
            <a:r>
              <a:rPr lang="fr" dirty="0"/>
              <a:t>2</a:t>
            </a:r>
          </a:p>
        </p:txBody>
      </p:sp>
      <p:sp>
        <p:nvSpPr>
          <p:cNvPr id="11" name="Titre 1">
            <a:extLst>
              <a:ext uri="{FF2B5EF4-FFF2-40B4-BE49-F238E27FC236}">
                <a16:creationId xmlns:a16="http://schemas.microsoft.com/office/drawing/2014/main" id="{4E3F5479-058B-4FA8-92E9-18CAB8CDC5C5}"/>
              </a:ext>
            </a:extLst>
          </p:cNvPr>
          <p:cNvSpPr txBox="1">
            <a:spLocks/>
          </p:cNvSpPr>
          <p:nvPr/>
        </p:nvSpPr>
        <p:spPr>
          <a:xfrm>
            <a:off x="228600" y="190500"/>
            <a:ext cx="11734800"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4000" b="1"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2- Volets de la cybersécurité:</a:t>
            </a:r>
            <a:br>
              <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fr-FR" sz="4000" b="0" i="0" u="none" strike="noStrike" kern="1200" cap="none" spc="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vale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795036" y="2857500"/>
            <a:ext cx="2517069"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Century Gothic"/>
                <a:ea typeface="+mn-ea"/>
                <a:cs typeface="+mn-cs"/>
              </a:rPr>
              <a:t>Cybersécurité</a:t>
            </a:r>
          </a:p>
        </p:txBody>
      </p:sp>
      <p:sp>
        <p:nvSpPr>
          <p:cNvPr id="16" name="Rectangle : Coins arrondi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054850" y="1594093"/>
            <a:ext cx="3660775" cy="740997"/>
          </a:xfrm>
          <a:prstGeom prst="roundRect">
            <a:avLst>
              <a:gd name="adj" fmla="val 50000"/>
            </a:avLst>
          </a:prstGeom>
          <a:gradFill>
            <a:gsLst>
              <a:gs pos="93000">
                <a:srgbClr val="B1B6BD"/>
              </a:gs>
              <a:gs pos="67340">
                <a:srgbClr val="838A96"/>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a:t>
            </a:r>
            <a:r>
              <a:rPr kumimoji="0" lang="fr-FR" sz="2000" b="0" i="0" u="none" strike="noStrike" kern="1200" cap="none" spc="0" normalizeH="0" baseline="0" noProof="0" dirty="0">
                <a:ln>
                  <a:noFill/>
                </a:ln>
                <a:solidFill>
                  <a:prstClr val="white"/>
                </a:solidFill>
                <a:effectLst/>
                <a:uLnTx/>
                <a:uFillTx/>
                <a:latin typeface="Segoe UI Light"/>
                <a:ea typeface="+mn-ea"/>
                <a:cs typeface="+mn-cs"/>
              </a:rPr>
              <a:t>des</a:t>
            </a:r>
            <a:r>
              <a:rPr kumimoji="0" lang="fr-FR" b="0" i="0" u="none" strike="noStrike" kern="1200" cap="none" spc="0" normalizeH="0" baseline="0" noProof="0" dirty="0">
                <a:ln>
                  <a:noFill/>
                </a:ln>
                <a:solidFill>
                  <a:prstClr val="white"/>
                </a:solidFill>
                <a:effectLst/>
                <a:uLnTx/>
                <a:uFillTx/>
                <a:latin typeface="Segoe UI Light"/>
                <a:ea typeface="+mn-ea"/>
                <a:cs typeface="+mn-cs"/>
              </a:rPr>
              <a:t> incidents</a:t>
            </a:r>
          </a:p>
        </p:txBody>
      </p:sp>
      <p:sp>
        <p:nvSpPr>
          <p:cNvPr id="15" name="Ovale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9" name="Rectangle : Coins arrondi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877961" y="3334727"/>
            <a:ext cx="3660775" cy="740997"/>
          </a:xfrm>
          <a:prstGeom prst="roundRect">
            <a:avLst>
              <a:gd name="adj" fmla="val 50000"/>
            </a:avLst>
          </a:prstGeom>
          <a:gradFill>
            <a:gsLst>
              <a:gs pos="94000">
                <a:srgbClr val="AEB2BA"/>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Sécurité des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Light"/>
              </a:rPr>
              <a:t>(OWASP, Web, </a:t>
            </a:r>
            <a:r>
              <a:rPr lang="fr-FR" dirty="0" err="1">
                <a:solidFill>
                  <a:prstClr val="white"/>
                </a:solidFill>
                <a:latin typeface="Segoe UI Light"/>
              </a:rPr>
              <a:t>Bdd,DNS</a:t>
            </a:r>
            <a:r>
              <a:rPr lang="fr-FR" dirty="0">
                <a:solidFill>
                  <a:prstClr val="white"/>
                </a:solidFill>
                <a:latin typeface="Segoe UI Light"/>
              </a:rPr>
              <a:t>,…)</a:t>
            </a:r>
            <a:endParaRPr kumimoji="0" lang="fr-FR"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le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Rectangle : Coins arrondi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302500" y="5176715"/>
            <a:ext cx="3660775" cy="740997"/>
          </a:xfrm>
          <a:prstGeom prst="roundRect">
            <a:avLst>
              <a:gd name="adj" fmla="val 50000"/>
            </a:avLst>
          </a:prstGeom>
          <a:gradFill>
            <a:gsLst>
              <a:gs pos="91000">
                <a:srgbClr val="B9BDC3"/>
              </a:gs>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vulnérabilités</a:t>
            </a:r>
          </a:p>
        </p:txBody>
      </p:sp>
      <p:sp>
        <p:nvSpPr>
          <p:cNvPr id="22" name="Ovale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tangle : Coins arrondi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30300" y="1575451"/>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Segoe UI Light"/>
                <a:ea typeface="+mn-ea"/>
                <a:cs typeface="+mn-cs"/>
              </a:rPr>
              <a:t>Gestion des logs</a:t>
            </a:r>
          </a:p>
        </p:txBody>
      </p:sp>
      <p:sp>
        <p:nvSpPr>
          <p:cNvPr id="26" name="Ovale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Rectangle : Coins arrondi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prstClr val="white"/>
                </a:solidFill>
                <a:latin typeface="Segoe UI Light"/>
              </a:rPr>
              <a:t>Gestion des accès</a:t>
            </a:r>
            <a:endParaRPr kumimoji="0" lang="fr-FR" sz="2000"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le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9" name="Rectangle : Coins arrondi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246568" y="5176633"/>
            <a:ext cx="3660775" cy="740997"/>
          </a:xfrm>
          <a:prstGeom prst="roundRect">
            <a:avLst>
              <a:gd name="adj" fmla="val 50000"/>
            </a:avLst>
          </a:prstGeom>
          <a:gradFill>
            <a:gsLst>
              <a:gs pos="100000">
                <a:schemeClr val="bg1"/>
              </a:gs>
              <a:gs pos="54000">
                <a:srgbClr val="515A6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Segoe UI Light"/>
                <a:ea typeface="+mn-ea"/>
                <a:cs typeface="+mn-cs"/>
              </a:rPr>
              <a:t>Sécurité des données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prstClr val="white"/>
                </a:solidFill>
                <a:latin typeface="Segoe UI Light"/>
              </a:rPr>
              <a:t>(DLP, fuite de données..)</a:t>
            </a:r>
            <a:endParaRPr kumimoji="0" lang="fr-FR"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0" name="Ovale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31" name="Groupe 30" descr="Icônes de graphique à barres et en courbes.">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orme libre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3" name="Forme libre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34" name="Forme libre 1676" descr="Icône de case à cocher.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orme libre 4665" descr="Icône de graphique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e 35" descr="Icône de personne et d’engrenage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orme libre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orme libre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e 38" descr="Icône d’engrenage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orme libre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orme libre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42" name="Forme libre 4346" descr="Icône de graphique en boîte à moustaches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 name="Heptagone 1">
            <a:extLst>
              <a:ext uri="{FF2B5EF4-FFF2-40B4-BE49-F238E27FC236}">
                <a16:creationId xmlns:a16="http://schemas.microsoft.com/office/drawing/2014/main" id="{34C85621-C1EB-A4DD-6E65-A7F385F6E9D3}"/>
              </a:ext>
            </a:extLst>
          </p:cNvPr>
          <p:cNvSpPr/>
          <p:nvPr/>
        </p:nvSpPr>
        <p:spPr>
          <a:xfrm>
            <a:off x="2076450" y="96609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3" name="Heptagone 2">
            <a:extLst>
              <a:ext uri="{FF2B5EF4-FFF2-40B4-BE49-F238E27FC236}">
                <a16:creationId xmlns:a16="http://schemas.microsoft.com/office/drawing/2014/main" id="{83CBBFF2-C334-BF19-2B6A-5DF07E9C48F2}"/>
              </a:ext>
            </a:extLst>
          </p:cNvPr>
          <p:cNvSpPr/>
          <p:nvPr/>
        </p:nvSpPr>
        <p:spPr>
          <a:xfrm>
            <a:off x="8430064" y="946070"/>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5" name="Heptagone 4">
            <a:extLst>
              <a:ext uri="{FF2B5EF4-FFF2-40B4-BE49-F238E27FC236}">
                <a16:creationId xmlns:a16="http://schemas.microsoft.com/office/drawing/2014/main" id="{A0BA2799-06FD-6CBA-154C-C158FA747068}"/>
              </a:ext>
            </a:extLst>
          </p:cNvPr>
          <p:cNvSpPr/>
          <p:nvPr/>
        </p:nvSpPr>
        <p:spPr>
          <a:xfrm>
            <a:off x="9374973" y="2677747"/>
            <a:ext cx="666750" cy="50995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6" name="Espace réservé du numéro de diapositive 5">
            <a:extLst>
              <a:ext uri="{FF2B5EF4-FFF2-40B4-BE49-F238E27FC236}">
                <a16:creationId xmlns:a16="http://schemas.microsoft.com/office/drawing/2014/main" id="{F78620D6-326F-012D-FC56-CF71E93C9D8E}"/>
              </a:ext>
            </a:extLst>
          </p:cNvPr>
          <p:cNvSpPr>
            <a:spLocks noGrp="1"/>
          </p:cNvSpPr>
          <p:nvPr>
            <p:ph type="sldNum" sz="quarter" idx="12"/>
          </p:nvPr>
        </p:nvSpPr>
        <p:spPr/>
        <p:txBody>
          <a:bodyPr/>
          <a:lstStyle/>
          <a:p>
            <a:pPr rtl="0"/>
            <a:fld id="{06FEDF93-2BFD-41CA-ABC7-B039102F3792}" type="slidenum">
              <a:rPr lang="fr-FR" noProof="0" smtClean="0"/>
              <a:t>4</a:t>
            </a:fld>
            <a:endParaRPr lang="fr-FR" noProof="0" dirty="0"/>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4CC-CE0C-8843-B759-4B60C810D846}"/>
              </a:ext>
            </a:extLst>
          </p:cNvPr>
          <p:cNvSpPr>
            <a:spLocks noGrp="1"/>
          </p:cNvSpPr>
          <p:nvPr>
            <p:ph type="title"/>
          </p:nvPr>
        </p:nvSpPr>
        <p:spPr>
          <a:xfrm>
            <a:off x="623887" y="137159"/>
            <a:ext cx="9797831" cy="707886"/>
          </a:xfrm>
        </p:spPr>
        <p:txBody>
          <a:bodyPr/>
          <a:lstStyle/>
          <a:p>
            <a:r>
              <a:rPr lang="en-CA" dirty="0"/>
              <a:t>3- Moscow analysis: </a:t>
            </a:r>
          </a:p>
        </p:txBody>
      </p:sp>
      <p:sp>
        <p:nvSpPr>
          <p:cNvPr id="31" name="Shape">
            <a:extLst>
              <a:ext uri="{FF2B5EF4-FFF2-40B4-BE49-F238E27FC236}">
                <a16:creationId xmlns:a16="http://schemas.microsoft.com/office/drawing/2014/main" id="{FBFC8D54-5A29-7044-9DE0-C60A1C5CC48F}"/>
              </a:ext>
            </a:extLst>
          </p:cNvPr>
          <p:cNvSpPr/>
          <p:nvPr/>
        </p:nvSpPr>
        <p:spPr>
          <a:xfrm>
            <a:off x="6647425" y="2893777"/>
            <a:ext cx="740077" cy="1747651"/>
          </a:xfrm>
          <a:custGeom>
            <a:avLst/>
            <a:gdLst/>
            <a:ahLst/>
            <a:cxnLst>
              <a:cxn ang="0">
                <a:pos x="wd2" y="hd2"/>
              </a:cxn>
              <a:cxn ang="5400000">
                <a:pos x="wd2" y="hd2"/>
              </a:cxn>
              <a:cxn ang="10800000">
                <a:pos x="wd2" y="hd2"/>
              </a:cxn>
              <a:cxn ang="16200000">
                <a:pos x="wd2" y="hd2"/>
              </a:cxn>
            </a:cxnLst>
            <a:rect l="0" t="0" r="r" b="b"/>
            <a:pathLst>
              <a:path w="21600" h="21600" extrusionOk="0">
                <a:moveTo>
                  <a:pt x="9248" y="2548"/>
                </a:moveTo>
                <a:cubicBezTo>
                  <a:pt x="9248" y="3266"/>
                  <a:pt x="7872" y="3862"/>
                  <a:pt x="6144" y="3862"/>
                </a:cubicBezTo>
                <a:lnTo>
                  <a:pt x="0" y="3862"/>
                </a:lnTo>
                <a:cubicBezTo>
                  <a:pt x="5280" y="5786"/>
                  <a:pt x="8608" y="8632"/>
                  <a:pt x="8608" y="11803"/>
                </a:cubicBezTo>
                <a:cubicBezTo>
                  <a:pt x="8608" y="14134"/>
                  <a:pt x="6816" y="16288"/>
                  <a:pt x="3744" y="18036"/>
                </a:cubicBezTo>
                <a:lnTo>
                  <a:pt x="3744" y="20963"/>
                </a:lnTo>
                <a:cubicBezTo>
                  <a:pt x="3744" y="21315"/>
                  <a:pt x="4416" y="21600"/>
                  <a:pt x="5248" y="21600"/>
                </a:cubicBezTo>
                <a:lnTo>
                  <a:pt x="13696" y="21600"/>
                </a:lnTo>
                <a:cubicBezTo>
                  <a:pt x="18656" y="18890"/>
                  <a:pt x="21600" y="15502"/>
                  <a:pt x="21600" y="11816"/>
                </a:cubicBezTo>
                <a:cubicBezTo>
                  <a:pt x="21600" y="7128"/>
                  <a:pt x="16832" y="2913"/>
                  <a:pt x="9248" y="0"/>
                </a:cubicBezTo>
                <a:lnTo>
                  <a:pt x="9248" y="2548"/>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2" name="Shape">
            <a:extLst>
              <a:ext uri="{FF2B5EF4-FFF2-40B4-BE49-F238E27FC236}">
                <a16:creationId xmlns:a16="http://schemas.microsoft.com/office/drawing/2014/main" id="{86D43E86-B4FD-744A-8968-316FEF512C0B}"/>
              </a:ext>
            </a:extLst>
          </p:cNvPr>
          <p:cNvSpPr/>
          <p:nvPr/>
        </p:nvSpPr>
        <p:spPr>
          <a:xfrm>
            <a:off x="5134402" y="2553895"/>
            <a:ext cx="1775066" cy="730199"/>
          </a:xfrm>
          <a:custGeom>
            <a:avLst/>
            <a:gdLst/>
            <a:ahLst/>
            <a:cxnLst>
              <a:cxn ang="0">
                <a:pos x="wd2" y="hd2"/>
              </a:cxn>
              <a:cxn ang="5400000">
                <a:pos x="wd2" y="hd2"/>
              </a:cxn>
              <a:cxn ang="10800000">
                <a:pos x="wd2" y="hd2"/>
              </a:cxn>
              <a:cxn ang="16200000">
                <a:pos x="wd2" y="hd2"/>
              </a:cxn>
            </a:cxnLst>
            <a:rect l="0" t="0" r="r" b="b"/>
            <a:pathLst>
              <a:path w="21600" h="21600" extrusionOk="0">
                <a:moveTo>
                  <a:pt x="2708" y="12714"/>
                </a:moveTo>
                <a:cubicBezTo>
                  <a:pt x="3415" y="12714"/>
                  <a:pt x="4002" y="14108"/>
                  <a:pt x="4002" y="15859"/>
                </a:cubicBezTo>
                <a:lnTo>
                  <a:pt x="4002" y="21600"/>
                </a:lnTo>
                <a:cubicBezTo>
                  <a:pt x="5884" y="16443"/>
                  <a:pt x="8632" y="13200"/>
                  <a:pt x="11701" y="13200"/>
                </a:cubicBezTo>
                <a:cubicBezTo>
                  <a:pt x="13875" y="13200"/>
                  <a:pt x="15890" y="14822"/>
                  <a:pt x="17544" y="17611"/>
                </a:cubicBezTo>
                <a:lnTo>
                  <a:pt x="20973" y="17611"/>
                </a:lnTo>
                <a:cubicBezTo>
                  <a:pt x="21320" y="17611"/>
                  <a:pt x="21600" y="16930"/>
                  <a:pt x="21600" y="16086"/>
                </a:cubicBezTo>
                <a:lnTo>
                  <a:pt x="21600" y="8530"/>
                </a:lnTo>
                <a:cubicBezTo>
                  <a:pt x="18892" y="3211"/>
                  <a:pt x="15450" y="0"/>
                  <a:pt x="11701" y="0"/>
                </a:cubicBezTo>
                <a:cubicBezTo>
                  <a:pt x="7058" y="0"/>
                  <a:pt x="2882" y="4897"/>
                  <a:pt x="0" y="12681"/>
                </a:cubicBezTo>
                <a:lnTo>
                  <a:pt x="2708" y="12681"/>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3" name="Shape">
            <a:extLst>
              <a:ext uri="{FF2B5EF4-FFF2-40B4-BE49-F238E27FC236}">
                <a16:creationId xmlns:a16="http://schemas.microsoft.com/office/drawing/2014/main" id="{3402D7A3-7EDD-FC43-B514-09E48C93C888}"/>
              </a:ext>
            </a:extLst>
          </p:cNvPr>
          <p:cNvSpPr/>
          <p:nvPr/>
        </p:nvSpPr>
        <p:spPr>
          <a:xfrm>
            <a:off x="4805483" y="3036308"/>
            <a:ext cx="721437" cy="1758615"/>
          </a:xfrm>
          <a:custGeom>
            <a:avLst/>
            <a:gdLst/>
            <a:ahLst/>
            <a:cxnLst>
              <a:cxn ang="0">
                <a:pos x="wd2" y="hd2"/>
              </a:cxn>
              <a:cxn ang="5400000">
                <a:pos x="wd2" y="hd2"/>
              </a:cxn>
              <a:cxn ang="10800000">
                <a:pos x="wd2" y="hd2"/>
              </a:cxn>
              <a:cxn ang="16200000">
                <a:pos x="wd2" y="hd2"/>
              </a:cxn>
            </a:cxnLst>
            <a:rect l="0" t="0" r="r" b="b"/>
            <a:pathLst>
              <a:path w="21600" h="21600" extrusionOk="0">
                <a:moveTo>
                  <a:pt x="12474" y="18920"/>
                </a:moveTo>
                <a:cubicBezTo>
                  <a:pt x="12474" y="18206"/>
                  <a:pt x="13886" y="17614"/>
                  <a:pt x="15659" y="17614"/>
                </a:cubicBezTo>
                <a:lnTo>
                  <a:pt x="21600" y="17614"/>
                </a:lnTo>
                <a:cubicBezTo>
                  <a:pt x="16512" y="15715"/>
                  <a:pt x="13328" y="12968"/>
                  <a:pt x="13328" y="9925"/>
                </a:cubicBezTo>
                <a:cubicBezTo>
                  <a:pt x="13328" y="7649"/>
                  <a:pt x="15100" y="5562"/>
                  <a:pt x="18120" y="3851"/>
                </a:cubicBezTo>
                <a:lnTo>
                  <a:pt x="18120" y="633"/>
                </a:lnTo>
                <a:cubicBezTo>
                  <a:pt x="18120" y="283"/>
                  <a:pt x="17431" y="0"/>
                  <a:pt x="16577" y="0"/>
                </a:cubicBezTo>
                <a:lnTo>
                  <a:pt x="8502" y="0"/>
                </a:lnTo>
                <a:cubicBezTo>
                  <a:pt x="3184" y="2720"/>
                  <a:pt x="0" y="6168"/>
                  <a:pt x="0" y="9925"/>
                </a:cubicBezTo>
                <a:cubicBezTo>
                  <a:pt x="0" y="14544"/>
                  <a:pt x="4793" y="18691"/>
                  <a:pt x="12474" y="21600"/>
                </a:cubicBezTo>
                <a:lnTo>
                  <a:pt x="12474" y="18920"/>
                </a:lnTo>
                <a:close/>
              </a:path>
            </a:pathLst>
          </a:custGeom>
          <a:solidFill>
            <a:schemeClr val="bg1">
              <a:lumMod val="8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4" name="Shape">
            <a:extLst>
              <a:ext uri="{FF2B5EF4-FFF2-40B4-BE49-F238E27FC236}">
                <a16:creationId xmlns:a16="http://schemas.microsoft.com/office/drawing/2014/main" id="{81765386-F592-1747-BC91-7CB2199C658F}"/>
              </a:ext>
            </a:extLst>
          </p:cNvPr>
          <p:cNvSpPr/>
          <p:nvPr/>
        </p:nvSpPr>
        <p:spPr>
          <a:xfrm>
            <a:off x="5276932" y="4417763"/>
            <a:ext cx="1795891" cy="721428"/>
          </a:xfrm>
          <a:custGeom>
            <a:avLst/>
            <a:gdLst/>
            <a:ahLst/>
            <a:cxnLst>
              <a:cxn ang="0">
                <a:pos x="wd2" y="hd2"/>
              </a:cxn>
              <a:cxn ang="5400000">
                <a:pos x="wd2" y="hd2"/>
              </a:cxn>
              <a:cxn ang="10800000">
                <a:pos x="wd2" y="hd2"/>
              </a:cxn>
              <a:cxn ang="16200000">
                <a:pos x="wd2" y="hd2"/>
              </a:cxn>
            </a:cxnLst>
            <a:rect l="0" t="0" r="r" b="b"/>
            <a:pathLst>
              <a:path w="21600" h="21600" extrusionOk="0">
                <a:moveTo>
                  <a:pt x="18659" y="8272"/>
                </a:moveTo>
                <a:cubicBezTo>
                  <a:pt x="17960" y="8272"/>
                  <a:pt x="17380" y="6861"/>
                  <a:pt x="17380" y="5088"/>
                </a:cubicBezTo>
                <a:lnTo>
                  <a:pt x="17380" y="0"/>
                </a:lnTo>
                <a:cubicBezTo>
                  <a:pt x="15521" y="5088"/>
                  <a:pt x="12831" y="8272"/>
                  <a:pt x="9851" y="8272"/>
                </a:cubicBezTo>
                <a:cubicBezTo>
                  <a:pt x="7582" y="8272"/>
                  <a:pt x="5486" y="6434"/>
                  <a:pt x="3798" y="3283"/>
                </a:cubicBezTo>
                <a:lnTo>
                  <a:pt x="620" y="3283"/>
                </a:lnTo>
                <a:cubicBezTo>
                  <a:pt x="277" y="3283"/>
                  <a:pt x="0" y="3972"/>
                  <a:pt x="0" y="4826"/>
                </a:cubicBezTo>
                <a:lnTo>
                  <a:pt x="0" y="12802"/>
                </a:lnTo>
                <a:cubicBezTo>
                  <a:pt x="2677" y="18285"/>
                  <a:pt x="6119" y="21600"/>
                  <a:pt x="9864" y="21600"/>
                </a:cubicBezTo>
                <a:cubicBezTo>
                  <a:pt x="14545" y="21600"/>
                  <a:pt x="18752" y="16446"/>
                  <a:pt x="21600" y="8272"/>
                </a:cubicBezTo>
                <a:lnTo>
                  <a:pt x="18659" y="8272"/>
                </a:lnTo>
                <a:close/>
              </a:path>
            </a:pathLst>
          </a:custGeom>
          <a:solidFill>
            <a:schemeClr val="bg1">
              <a:lumMod val="95000"/>
            </a:schemeClr>
          </a:solidFill>
          <a:ln w="12700">
            <a:miter lim="400000"/>
          </a:ln>
        </p:spPr>
        <p:txBody>
          <a:bodyPr lIns="38100" tIns="38100" rIns="38100" bIns="38100" anchor="ctr"/>
          <a:lstStyle/>
          <a:p>
            <a:pPr defTabSz="914354">
              <a:defRPr sz="3000">
                <a:solidFill>
                  <a:srgbClr val="FFFFFF"/>
                </a:solidFill>
              </a:defRPr>
            </a:pPr>
            <a:endParaRPr sz="3000" b="1">
              <a:solidFill>
                <a:srgbClr val="FFFFFF"/>
              </a:solidFill>
            </a:endParaRPr>
          </a:p>
        </p:txBody>
      </p:sp>
      <p:sp>
        <p:nvSpPr>
          <p:cNvPr id="35" name="Shape">
            <a:extLst>
              <a:ext uri="{FF2B5EF4-FFF2-40B4-BE49-F238E27FC236}">
                <a16:creationId xmlns:a16="http://schemas.microsoft.com/office/drawing/2014/main" id="{D37A90A4-D47A-F741-B8C9-2C0DCECD0C94}"/>
              </a:ext>
            </a:extLst>
          </p:cNvPr>
          <p:cNvSpPr/>
          <p:nvPr/>
        </p:nvSpPr>
        <p:spPr>
          <a:xfrm>
            <a:off x="3358233" y="3321371"/>
            <a:ext cx="2186340" cy="1065694"/>
          </a:xfrm>
          <a:custGeom>
            <a:avLst/>
            <a:gdLst/>
            <a:ahLst/>
            <a:cxnLst>
              <a:cxn ang="0">
                <a:pos x="wd2" y="hd2"/>
              </a:cxn>
              <a:cxn ang="5400000">
                <a:pos x="wd2" y="hd2"/>
              </a:cxn>
              <a:cxn ang="10800000">
                <a:pos x="wd2" y="hd2"/>
              </a:cxn>
              <a:cxn ang="16200000">
                <a:pos x="wd2" y="hd2"/>
              </a:cxn>
            </a:cxnLst>
            <a:rect l="0" t="0" r="r" b="b"/>
            <a:pathLst>
              <a:path w="21515" h="21600" extrusionOk="0">
                <a:moveTo>
                  <a:pt x="21266" y="9622"/>
                </a:moveTo>
                <a:lnTo>
                  <a:pt x="17435" y="2356"/>
                </a:lnTo>
                <a:cubicBezTo>
                  <a:pt x="16961" y="1467"/>
                  <a:pt x="16205" y="2156"/>
                  <a:pt x="16205" y="3467"/>
                </a:cubicBezTo>
                <a:cubicBezTo>
                  <a:pt x="16205" y="5733"/>
                  <a:pt x="15148" y="7489"/>
                  <a:pt x="13994" y="6756"/>
                </a:cubicBezTo>
                <a:cubicBezTo>
                  <a:pt x="13292" y="6311"/>
                  <a:pt x="12850" y="4933"/>
                  <a:pt x="12850" y="3422"/>
                </a:cubicBezTo>
                <a:cubicBezTo>
                  <a:pt x="12839" y="1533"/>
                  <a:pt x="12095" y="0"/>
                  <a:pt x="11178" y="0"/>
                </a:cubicBezTo>
                <a:lnTo>
                  <a:pt x="5244" y="0"/>
                </a:lnTo>
                <a:cubicBezTo>
                  <a:pt x="2352" y="0"/>
                  <a:pt x="0" y="4822"/>
                  <a:pt x="0" y="10800"/>
                </a:cubicBezTo>
                <a:lnTo>
                  <a:pt x="0" y="10800"/>
                </a:lnTo>
                <a:cubicBezTo>
                  <a:pt x="0" y="16756"/>
                  <a:pt x="2341" y="21600"/>
                  <a:pt x="5244" y="21600"/>
                </a:cubicBezTo>
                <a:lnTo>
                  <a:pt x="11178" y="21600"/>
                </a:lnTo>
                <a:cubicBezTo>
                  <a:pt x="12105" y="21600"/>
                  <a:pt x="12850" y="20044"/>
                  <a:pt x="12850" y="18156"/>
                </a:cubicBezTo>
                <a:lnTo>
                  <a:pt x="12850" y="18156"/>
                </a:lnTo>
                <a:cubicBezTo>
                  <a:pt x="12850" y="16244"/>
                  <a:pt x="13605" y="14711"/>
                  <a:pt x="14522" y="14711"/>
                </a:cubicBezTo>
                <a:cubicBezTo>
                  <a:pt x="15439" y="14711"/>
                  <a:pt x="16195" y="16267"/>
                  <a:pt x="16195" y="18156"/>
                </a:cubicBezTo>
                <a:lnTo>
                  <a:pt x="16195" y="18156"/>
                </a:lnTo>
                <a:cubicBezTo>
                  <a:pt x="16195" y="19467"/>
                  <a:pt x="16950" y="20156"/>
                  <a:pt x="17425" y="19267"/>
                </a:cubicBezTo>
                <a:lnTo>
                  <a:pt x="21255" y="12000"/>
                </a:lnTo>
                <a:cubicBezTo>
                  <a:pt x="21600" y="11356"/>
                  <a:pt x="21600" y="10244"/>
                  <a:pt x="21266" y="9622"/>
                </a:cubicBezTo>
                <a:close/>
              </a:path>
            </a:pathLst>
          </a:custGeom>
          <a:solidFill>
            <a:schemeClr val="accent2"/>
          </a:solidFill>
          <a:ln w="12700">
            <a:miter lim="400000"/>
          </a:ln>
        </p:spPr>
        <p:txBody>
          <a:bodyPr lIns="180000" tIns="38100" rIns="720000" bIns="38100" anchor="ctr"/>
          <a:lstStyle/>
          <a:p>
            <a:pPr defTabSz="914354">
              <a:defRPr sz="3000">
                <a:solidFill>
                  <a:srgbClr val="FFFFFF"/>
                </a:solidFill>
              </a:defRPr>
            </a:pPr>
            <a:r>
              <a:rPr lang="fr-CA" sz="1200" b="1" dirty="0">
                <a:solidFill>
                  <a:prstClr val="white"/>
                </a:solidFill>
              </a:rPr>
              <a:t>WILL NOT HAVE</a:t>
            </a:r>
            <a:endParaRPr sz="1200" b="1" dirty="0">
              <a:solidFill>
                <a:prstClr val="white"/>
              </a:solidFill>
            </a:endParaRPr>
          </a:p>
        </p:txBody>
      </p:sp>
      <p:sp>
        <p:nvSpPr>
          <p:cNvPr id="36" name="Shape">
            <a:extLst>
              <a:ext uri="{FF2B5EF4-FFF2-40B4-BE49-F238E27FC236}">
                <a16:creationId xmlns:a16="http://schemas.microsoft.com/office/drawing/2014/main" id="{E17052D0-D68D-C247-AA65-3074DA75F80A}"/>
              </a:ext>
            </a:extLst>
          </p:cNvPr>
          <p:cNvSpPr/>
          <p:nvPr/>
        </p:nvSpPr>
        <p:spPr>
          <a:xfrm>
            <a:off x="6647422" y="3321371"/>
            <a:ext cx="2186348" cy="1065694"/>
          </a:xfrm>
          <a:custGeom>
            <a:avLst/>
            <a:gdLst/>
            <a:ahLst/>
            <a:cxnLst>
              <a:cxn ang="0">
                <a:pos x="wd2" y="hd2"/>
              </a:cxn>
              <a:cxn ang="5400000">
                <a:pos x="wd2" y="hd2"/>
              </a:cxn>
              <a:cxn ang="10800000">
                <a:pos x="wd2" y="hd2"/>
              </a:cxn>
              <a:cxn ang="16200000">
                <a:pos x="wd2" y="hd2"/>
              </a:cxn>
            </a:cxnLst>
            <a:rect l="0" t="0" r="r" b="b"/>
            <a:pathLst>
              <a:path w="21515" h="21600" extrusionOk="0">
                <a:moveTo>
                  <a:pt x="250" y="11978"/>
                </a:moveTo>
                <a:lnTo>
                  <a:pt x="4080" y="19244"/>
                </a:lnTo>
                <a:cubicBezTo>
                  <a:pt x="4554" y="20133"/>
                  <a:pt x="5310" y="19444"/>
                  <a:pt x="5310" y="18133"/>
                </a:cubicBezTo>
                <a:cubicBezTo>
                  <a:pt x="5310" y="15867"/>
                  <a:pt x="6367" y="14111"/>
                  <a:pt x="7521" y="14844"/>
                </a:cubicBezTo>
                <a:cubicBezTo>
                  <a:pt x="8223" y="15289"/>
                  <a:pt x="8665" y="16667"/>
                  <a:pt x="8665" y="18178"/>
                </a:cubicBezTo>
                <a:cubicBezTo>
                  <a:pt x="8676" y="20067"/>
                  <a:pt x="9420" y="21600"/>
                  <a:pt x="10337" y="21600"/>
                </a:cubicBezTo>
                <a:lnTo>
                  <a:pt x="16271" y="21600"/>
                </a:lnTo>
                <a:cubicBezTo>
                  <a:pt x="19163" y="21600"/>
                  <a:pt x="21515" y="16778"/>
                  <a:pt x="21515" y="10800"/>
                </a:cubicBezTo>
                <a:lnTo>
                  <a:pt x="21515" y="10800"/>
                </a:lnTo>
                <a:cubicBezTo>
                  <a:pt x="21515" y="4844"/>
                  <a:pt x="19174" y="0"/>
                  <a:pt x="16271" y="0"/>
                </a:cubicBezTo>
                <a:lnTo>
                  <a:pt x="10337" y="0"/>
                </a:lnTo>
                <a:cubicBezTo>
                  <a:pt x="9410" y="0"/>
                  <a:pt x="8665" y="1556"/>
                  <a:pt x="8665" y="3444"/>
                </a:cubicBezTo>
                <a:lnTo>
                  <a:pt x="8665" y="3444"/>
                </a:lnTo>
                <a:cubicBezTo>
                  <a:pt x="8665" y="5356"/>
                  <a:pt x="7910" y="6889"/>
                  <a:pt x="6993" y="6889"/>
                </a:cubicBezTo>
                <a:cubicBezTo>
                  <a:pt x="6076" y="6889"/>
                  <a:pt x="5320" y="5333"/>
                  <a:pt x="5320" y="3444"/>
                </a:cubicBezTo>
                <a:lnTo>
                  <a:pt x="5320" y="3444"/>
                </a:lnTo>
                <a:cubicBezTo>
                  <a:pt x="5320" y="2133"/>
                  <a:pt x="4565" y="1444"/>
                  <a:pt x="4090" y="2333"/>
                </a:cubicBezTo>
                <a:lnTo>
                  <a:pt x="260" y="9600"/>
                </a:lnTo>
                <a:cubicBezTo>
                  <a:pt x="-85" y="10244"/>
                  <a:pt x="-85" y="11356"/>
                  <a:pt x="250" y="11978"/>
                </a:cubicBezTo>
                <a:close/>
              </a:path>
            </a:pathLst>
          </a:custGeom>
          <a:solidFill>
            <a:schemeClr val="accent5"/>
          </a:solidFill>
          <a:ln w="12700">
            <a:miter lim="400000"/>
          </a:ln>
        </p:spPr>
        <p:txBody>
          <a:bodyPr lIns="720000" tIns="38100" rIns="180000" bIns="38100" anchor="ctr"/>
          <a:lstStyle/>
          <a:p>
            <a:pPr algn="r" defTabSz="914354">
              <a:defRPr sz="3000">
                <a:solidFill>
                  <a:srgbClr val="FFFFFF"/>
                </a:solidFill>
              </a:defRPr>
            </a:pPr>
            <a:r>
              <a:rPr lang="fr-CA" sz="1200" b="1" dirty="0">
                <a:solidFill>
                  <a:prstClr val="white"/>
                </a:solidFill>
              </a:rPr>
              <a:t>SHOULD HAVE</a:t>
            </a:r>
            <a:endParaRPr sz="1200" b="1" dirty="0">
              <a:solidFill>
                <a:prstClr val="white"/>
              </a:solidFill>
            </a:endParaRPr>
          </a:p>
        </p:txBody>
      </p:sp>
      <p:sp>
        <p:nvSpPr>
          <p:cNvPr id="40" name="Shape">
            <a:extLst>
              <a:ext uri="{FF2B5EF4-FFF2-40B4-BE49-F238E27FC236}">
                <a16:creationId xmlns:a16="http://schemas.microsoft.com/office/drawing/2014/main" id="{F0A618B3-4217-ED47-869A-2E86B6349DE7}"/>
              </a:ext>
            </a:extLst>
          </p:cNvPr>
          <p:cNvSpPr/>
          <p:nvPr/>
        </p:nvSpPr>
        <p:spPr>
          <a:xfrm>
            <a:off x="5561995" y="4395835"/>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9622" y="249"/>
                </a:moveTo>
                <a:lnTo>
                  <a:pt x="2356" y="4080"/>
                </a:lnTo>
                <a:cubicBezTo>
                  <a:pt x="1467" y="4554"/>
                  <a:pt x="2156" y="5310"/>
                  <a:pt x="3467" y="5310"/>
                </a:cubicBezTo>
                <a:cubicBezTo>
                  <a:pt x="5734" y="5310"/>
                  <a:pt x="7489" y="6367"/>
                  <a:pt x="6756" y="7521"/>
                </a:cubicBezTo>
                <a:cubicBezTo>
                  <a:pt x="6311" y="8223"/>
                  <a:pt x="4933" y="8665"/>
                  <a:pt x="3422" y="8665"/>
                </a:cubicBezTo>
                <a:cubicBezTo>
                  <a:pt x="1533" y="8676"/>
                  <a:pt x="0" y="9420"/>
                  <a:pt x="0" y="10337"/>
                </a:cubicBezTo>
                <a:lnTo>
                  <a:pt x="0" y="16271"/>
                </a:lnTo>
                <a:cubicBezTo>
                  <a:pt x="0" y="19163"/>
                  <a:pt x="4822" y="21515"/>
                  <a:pt x="10800" y="21515"/>
                </a:cubicBezTo>
                <a:lnTo>
                  <a:pt x="10800" y="21515"/>
                </a:lnTo>
                <a:cubicBezTo>
                  <a:pt x="16756" y="21515"/>
                  <a:pt x="21600" y="19174"/>
                  <a:pt x="21600" y="16271"/>
                </a:cubicBezTo>
                <a:lnTo>
                  <a:pt x="21600" y="10337"/>
                </a:lnTo>
                <a:cubicBezTo>
                  <a:pt x="21600" y="9410"/>
                  <a:pt x="20044" y="8665"/>
                  <a:pt x="18156" y="8665"/>
                </a:cubicBezTo>
                <a:lnTo>
                  <a:pt x="18156" y="8665"/>
                </a:lnTo>
                <a:cubicBezTo>
                  <a:pt x="16244" y="8665"/>
                  <a:pt x="14711" y="7910"/>
                  <a:pt x="14711" y="6993"/>
                </a:cubicBezTo>
                <a:cubicBezTo>
                  <a:pt x="14711" y="6065"/>
                  <a:pt x="16267" y="5320"/>
                  <a:pt x="18156" y="5320"/>
                </a:cubicBezTo>
                <a:lnTo>
                  <a:pt x="18156" y="5320"/>
                </a:lnTo>
                <a:cubicBezTo>
                  <a:pt x="19467" y="5320"/>
                  <a:pt x="20156" y="4565"/>
                  <a:pt x="19267" y="4090"/>
                </a:cubicBezTo>
                <a:lnTo>
                  <a:pt x="12000" y="260"/>
                </a:lnTo>
                <a:cubicBezTo>
                  <a:pt x="11334" y="-85"/>
                  <a:pt x="10245" y="-85"/>
                  <a:pt x="9622" y="249"/>
                </a:cubicBezTo>
                <a:close/>
              </a:path>
            </a:pathLst>
          </a:custGeom>
          <a:solidFill>
            <a:schemeClr val="accent3"/>
          </a:solidFill>
          <a:ln w="12700">
            <a:miter lim="400000"/>
          </a:ln>
        </p:spPr>
        <p:txBody>
          <a:bodyPr lIns="38100" tIns="38100" rIns="38100" bIns="396000" anchor="b"/>
          <a:lstStyle/>
          <a:p>
            <a:pPr algn="ctr" defTabSz="914354">
              <a:defRPr sz="3000">
                <a:solidFill>
                  <a:srgbClr val="FFFFFF"/>
                </a:solidFill>
              </a:defRPr>
            </a:pPr>
            <a:r>
              <a:rPr lang="fr-CA" sz="1200" b="1" dirty="0">
                <a:solidFill>
                  <a:srgbClr val="F2F2F2">
                    <a:lumMod val="25000"/>
                  </a:srgbClr>
                </a:solidFill>
              </a:rPr>
              <a:t>COULD</a:t>
            </a:r>
            <a:r>
              <a:rPr lang="fr-FR" sz="1200" b="1" dirty="0">
                <a:solidFill>
                  <a:srgbClr val="F2F2F2">
                    <a:lumMod val="25000"/>
                  </a:srgbClr>
                </a:solidFill>
              </a:rPr>
              <a:t> HAVE</a:t>
            </a:r>
            <a:endParaRPr sz="1200" b="1" dirty="0">
              <a:solidFill>
                <a:srgbClr val="F2F2F2">
                  <a:lumMod val="25000"/>
                </a:srgbClr>
              </a:solidFill>
            </a:endParaRPr>
          </a:p>
        </p:txBody>
      </p:sp>
      <p:sp>
        <p:nvSpPr>
          <p:cNvPr id="41" name="Shape">
            <a:extLst>
              <a:ext uri="{FF2B5EF4-FFF2-40B4-BE49-F238E27FC236}">
                <a16:creationId xmlns:a16="http://schemas.microsoft.com/office/drawing/2014/main" id="{CE333AC8-55C0-2F4E-80B4-FB061DEBF068}"/>
              </a:ext>
            </a:extLst>
          </p:cNvPr>
          <p:cNvSpPr/>
          <p:nvPr/>
        </p:nvSpPr>
        <p:spPr>
          <a:xfrm>
            <a:off x="5561995" y="1106656"/>
            <a:ext cx="1065686" cy="2186348"/>
          </a:xfrm>
          <a:custGeom>
            <a:avLst/>
            <a:gdLst/>
            <a:ahLst/>
            <a:cxnLst>
              <a:cxn ang="0">
                <a:pos x="wd2" y="hd2"/>
              </a:cxn>
              <a:cxn ang="5400000">
                <a:pos x="wd2" y="hd2"/>
              </a:cxn>
              <a:cxn ang="10800000">
                <a:pos x="wd2" y="hd2"/>
              </a:cxn>
              <a:cxn ang="16200000">
                <a:pos x="wd2" y="hd2"/>
              </a:cxn>
            </a:cxnLst>
            <a:rect l="0" t="0" r="r" b="b"/>
            <a:pathLst>
              <a:path w="21600" h="21515" extrusionOk="0">
                <a:moveTo>
                  <a:pt x="11978" y="21266"/>
                </a:moveTo>
                <a:lnTo>
                  <a:pt x="19244" y="17435"/>
                </a:lnTo>
                <a:cubicBezTo>
                  <a:pt x="20133" y="16961"/>
                  <a:pt x="19444" y="16205"/>
                  <a:pt x="18133" y="16205"/>
                </a:cubicBezTo>
                <a:cubicBezTo>
                  <a:pt x="15866" y="16205"/>
                  <a:pt x="14111" y="15148"/>
                  <a:pt x="14844" y="13994"/>
                </a:cubicBezTo>
                <a:cubicBezTo>
                  <a:pt x="15289" y="13292"/>
                  <a:pt x="16667" y="12850"/>
                  <a:pt x="18178" y="12850"/>
                </a:cubicBezTo>
                <a:cubicBezTo>
                  <a:pt x="20067" y="12839"/>
                  <a:pt x="21600" y="12095"/>
                  <a:pt x="21600" y="11178"/>
                </a:cubicBezTo>
                <a:lnTo>
                  <a:pt x="21600" y="5244"/>
                </a:lnTo>
                <a:cubicBezTo>
                  <a:pt x="21600" y="2352"/>
                  <a:pt x="16778" y="0"/>
                  <a:pt x="10800" y="0"/>
                </a:cubicBezTo>
                <a:lnTo>
                  <a:pt x="10800" y="0"/>
                </a:lnTo>
                <a:cubicBezTo>
                  <a:pt x="4844" y="0"/>
                  <a:pt x="0" y="2341"/>
                  <a:pt x="0" y="5244"/>
                </a:cubicBezTo>
                <a:lnTo>
                  <a:pt x="0" y="11178"/>
                </a:lnTo>
                <a:cubicBezTo>
                  <a:pt x="0" y="12105"/>
                  <a:pt x="1556" y="12850"/>
                  <a:pt x="3444" y="12850"/>
                </a:cubicBezTo>
                <a:lnTo>
                  <a:pt x="3444" y="12850"/>
                </a:lnTo>
                <a:cubicBezTo>
                  <a:pt x="5356" y="12850"/>
                  <a:pt x="6889" y="13605"/>
                  <a:pt x="6889" y="14522"/>
                </a:cubicBezTo>
                <a:cubicBezTo>
                  <a:pt x="6889" y="15450"/>
                  <a:pt x="5333" y="16195"/>
                  <a:pt x="3444" y="16195"/>
                </a:cubicBezTo>
                <a:lnTo>
                  <a:pt x="3444" y="16195"/>
                </a:lnTo>
                <a:cubicBezTo>
                  <a:pt x="2133" y="16195"/>
                  <a:pt x="1444" y="16950"/>
                  <a:pt x="2333" y="17425"/>
                </a:cubicBezTo>
                <a:lnTo>
                  <a:pt x="9600" y="21255"/>
                </a:lnTo>
                <a:cubicBezTo>
                  <a:pt x="10244" y="21600"/>
                  <a:pt x="11333" y="21600"/>
                  <a:pt x="11978" y="21266"/>
                </a:cubicBezTo>
                <a:close/>
              </a:path>
            </a:pathLst>
          </a:cu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2700">
            <a:miter lim="400000"/>
          </a:ln>
        </p:spPr>
        <p:txBody>
          <a:bodyPr lIns="38100" tIns="396000" rIns="38100" bIns="38100" anchor="t"/>
          <a:lstStyle/>
          <a:p>
            <a:pPr algn="ctr" defTabSz="914354">
              <a:defRPr sz="3000">
                <a:solidFill>
                  <a:srgbClr val="FFFFFF"/>
                </a:solidFill>
              </a:defRPr>
            </a:pPr>
            <a:r>
              <a:rPr lang="fr-CA" sz="1200" b="1" dirty="0">
                <a:solidFill>
                  <a:srgbClr val="F2F2F2">
                    <a:lumMod val="25000"/>
                  </a:srgbClr>
                </a:solidFill>
              </a:rPr>
              <a:t>MUST HAVE</a:t>
            </a:r>
            <a:endParaRPr sz="1200" b="1" dirty="0">
              <a:solidFill>
                <a:srgbClr val="F2F2F2">
                  <a:lumMod val="25000"/>
                </a:srgbClr>
              </a:solidFill>
            </a:endParaRPr>
          </a:p>
        </p:txBody>
      </p:sp>
      <p:sp>
        <p:nvSpPr>
          <p:cNvPr id="42" name="TextBox 41">
            <a:extLst>
              <a:ext uri="{FF2B5EF4-FFF2-40B4-BE49-F238E27FC236}">
                <a16:creationId xmlns:a16="http://schemas.microsoft.com/office/drawing/2014/main" id="{86DE6E1C-AF8F-684F-AA26-635CEA1165C6}"/>
              </a:ext>
            </a:extLst>
          </p:cNvPr>
          <p:cNvSpPr txBox="1"/>
          <p:nvPr/>
        </p:nvSpPr>
        <p:spPr>
          <a:xfrm>
            <a:off x="5501007" y="3564997"/>
            <a:ext cx="1207638" cy="523220"/>
          </a:xfrm>
          <a:prstGeom prst="rect">
            <a:avLst/>
          </a:prstGeom>
          <a:noFill/>
        </p:spPr>
        <p:txBody>
          <a:bodyPr wrap="none" rtlCol="0">
            <a:spAutoFit/>
          </a:bodyPr>
          <a:lstStyle/>
          <a:p>
            <a:pPr algn="ctr" defTabSz="914354"/>
            <a:r>
              <a:rPr lang="en-US" sz="1400" b="1" dirty="0">
                <a:solidFill>
                  <a:srgbClr val="2C3E50"/>
                </a:solidFill>
              </a:rPr>
              <a:t>COMPETITIVE</a:t>
            </a:r>
            <a:br>
              <a:rPr lang="en-US" sz="1400" b="1" dirty="0">
                <a:solidFill>
                  <a:srgbClr val="2C3E50"/>
                </a:solidFill>
              </a:rPr>
            </a:br>
            <a:r>
              <a:rPr lang="en-US" sz="1400" b="1" dirty="0">
                <a:solidFill>
                  <a:srgbClr val="2C3E50"/>
                </a:solidFill>
              </a:rPr>
              <a:t>RIVALRY</a:t>
            </a:r>
          </a:p>
        </p:txBody>
      </p:sp>
      <p:sp>
        <p:nvSpPr>
          <p:cNvPr id="44" name="TextBox 43">
            <a:extLst>
              <a:ext uri="{FF2B5EF4-FFF2-40B4-BE49-F238E27FC236}">
                <a16:creationId xmlns:a16="http://schemas.microsoft.com/office/drawing/2014/main" id="{74DCD651-030B-EA49-AF89-9DA706275A9C}"/>
              </a:ext>
            </a:extLst>
          </p:cNvPr>
          <p:cNvSpPr txBox="1"/>
          <p:nvPr/>
        </p:nvSpPr>
        <p:spPr>
          <a:xfrm>
            <a:off x="7017463" y="429427"/>
            <a:ext cx="3168180" cy="400110"/>
          </a:xfrm>
          <a:prstGeom prst="rect">
            <a:avLst/>
          </a:prstGeom>
          <a:noFill/>
        </p:spPr>
        <p:txBody>
          <a:bodyPr wrap="square" lIns="0" rtlCol="0" anchor="b">
            <a:spAutoFit/>
          </a:bodyPr>
          <a:lstStyle/>
          <a:p>
            <a:pPr defTabSz="914354"/>
            <a:r>
              <a:rPr lang="en-US" sz="2000" b="1" noProof="1">
                <a:solidFill>
                  <a:srgbClr val="F39C12"/>
                </a:solidFill>
              </a:rPr>
              <a:t>MUST</a:t>
            </a:r>
          </a:p>
        </p:txBody>
      </p:sp>
      <p:sp>
        <p:nvSpPr>
          <p:cNvPr id="69" name="TextBox 68">
            <a:extLst>
              <a:ext uri="{FF2B5EF4-FFF2-40B4-BE49-F238E27FC236}">
                <a16:creationId xmlns:a16="http://schemas.microsoft.com/office/drawing/2014/main" id="{1CD6CDEE-2A74-FD4A-BDEE-7FB731F1CF8A}"/>
              </a:ext>
            </a:extLst>
          </p:cNvPr>
          <p:cNvSpPr txBox="1"/>
          <p:nvPr/>
        </p:nvSpPr>
        <p:spPr>
          <a:xfrm>
            <a:off x="7730533" y="4512390"/>
            <a:ext cx="3168180" cy="400110"/>
          </a:xfrm>
          <a:prstGeom prst="rect">
            <a:avLst/>
          </a:prstGeom>
          <a:noFill/>
        </p:spPr>
        <p:txBody>
          <a:bodyPr wrap="square" lIns="0" rtlCol="0" anchor="b">
            <a:spAutoFit/>
          </a:bodyPr>
          <a:lstStyle/>
          <a:p>
            <a:pPr defTabSz="914354"/>
            <a:r>
              <a:rPr lang="en-US" sz="2000" b="1" noProof="1">
                <a:solidFill>
                  <a:srgbClr val="C0392B"/>
                </a:solidFill>
              </a:rPr>
              <a:t>SHOULD</a:t>
            </a:r>
          </a:p>
        </p:txBody>
      </p:sp>
      <p:sp>
        <p:nvSpPr>
          <p:cNvPr id="72" name="TextBox 71">
            <a:extLst>
              <a:ext uri="{FF2B5EF4-FFF2-40B4-BE49-F238E27FC236}">
                <a16:creationId xmlns:a16="http://schemas.microsoft.com/office/drawing/2014/main" id="{2B844870-8FDF-C04C-98EF-3D7720921356}"/>
              </a:ext>
            </a:extLst>
          </p:cNvPr>
          <p:cNvSpPr txBox="1"/>
          <p:nvPr/>
        </p:nvSpPr>
        <p:spPr>
          <a:xfrm>
            <a:off x="1533449" y="869805"/>
            <a:ext cx="3168180" cy="400110"/>
          </a:xfrm>
          <a:prstGeom prst="rect">
            <a:avLst/>
          </a:prstGeom>
          <a:noFill/>
        </p:spPr>
        <p:txBody>
          <a:bodyPr wrap="square" lIns="0" rtlCol="0" anchor="b">
            <a:spAutoFit/>
          </a:bodyPr>
          <a:lstStyle/>
          <a:p>
            <a:pPr algn="r" defTabSz="914354"/>
            <a:r>
              <a:rPr lang="en-US" sz="2000" b="1" noProof="1">
                <a:solidFill>
                  <a:srgbClr val="16A085"/>
                </a:solidFill>
              </a:rPr>
              <a:t>WON’T HAVE</a:t>
            </a:r>
          </a:p>
        </p:txBody>
      </p:sp>
      <p:sp>
        <p:nvSpPr>
          <p:cNvPr id="75" name="TextBox 74">
            <a:extLst>
              <a:ext uri="{FF2B5EF4-FFF2-40B4-BE49-F238E27FC236}">
                <a16:creationId xmlns:a16="http://schemas.microsoft.com/office/drawing/2014/main" id="{73E735A4-D9AD-7248-AF73-485D187E7179}"/>
              </a:ext>
            </a:extLst>
          </p:cNvPr>
          <p:cNvSpPr txBox="1"/>
          <p:nvPr/>
        </p:nvSpPr>
        <p:spPr>
          <a:xfrm>
            <a:off x="1873028" y="4641428"/>
            <a:ext cx="3168180" cy="400110"/>
          </a:xfrm>
          <a:prstGeom prst="rect">
            <a:avLst/>
          </a:prstGeom>
          <a:noFill/>
        </p:spPr>
        <p:txBody>
          <a:bodyPr wrap="square" lIns="0" rtlCol="0" anchor="b">
            <a:spAutoFit/>
          </a:bodyPr>
          <a:lstStyle/>
          <a:p>
            <a:pPr algn="r" defTabSz="914354"/>
            <a:r>
              <a:rPr lang="en-US" sz="2000" b="1" noProof="1">
                <a:solidFill>
                  <a:srgbClr val="9BBB59">
                    <a:lumMod val="75000"/>
                  </a:srgbClr>
                </a:solidFill>
              </a:rPr>
              <a:t>COULD</a:t>
            </a:r>
          </a:p>
        </p:txBody>
      </p:sp>
      <p:graphicFrame>
        <p:nvGraphicFramePr>
          <p:cNvPr id="3" name="Tableau 2">
            <a:extLst>
              <a:ext uri="{FF2B5EF4-FFF2-40B4-BE49-F238E27FC236}">
                <a16:creationId xmlns:a16="http://schemas.microsoft.com/office/drawing/2014/main" id="{88CCE284-73B8-C0FA-2DB7-82408CECEA54}"/>
              </a:ext>
            </a:extLst>
          </p:cNvPr>
          <p:cNvGraphicFramePr>
            <a:graphicFrameLocks noGrp="1"/>
          </p:cNvGraphicFramePr>
          <p:nvPr>
            <p:extLst>
              <p:ext uri="{D42A27DB-BD31-4B8C-83A1-F6EECF244321}">
                <p14:modId xmlns:p14="http://schemas.microsoft.com/office/powerpoint/2010/main" val="1671416993"/>
              </p:ext>
            </p:extLst>
          </p:nvPr>
        </p:nvGraphicFramePr>
        <p:xfrm>
          <a:off x="6842125" y="949296"/>
          <a:ext cx="4775200" cy="1920240"/>
        </p:xfrm>
        <a:graphic>
          <a:graphicData uri="http://schemas.openxmlformats.org/drawingml/2006/table">
            <a:tbl>
              <a:tblPr/>
              <a:tblGrid>
                <a:gridCol w="4775200">
                  <a:extLst>
                    <a:ext uri="{9D8B030D-6E8A-4147-A177-3AD203B41FA5}">
                      <a16:colId xmlns:a16="http://schemas.microsoft.com/office/drawing/2014/main" val="1781346928"/>
                    </a:ext>
                  </a:extLst>
                </a:gridCol>
              </a:tblGrid>
              <a:tr h="276225">
                <a:tc>
                  <a:txBody>
                    <a:bodyPr/>
                    <a:lstStyle/>
                    <a:p>
                      <a:pPr algn="l" fontAlgn="ctr"/>
                      <a:r>
                        <a:rPr lang="fr-FR" sz="1200" b="0" i="0" u="none" strike="noStrike" dirty="0">
                          <a:solidFill>
                            <a:srgbClr val="000000"/>
                          </a:solidFill>
                          <a:effectLst/>
                          <a:latin typeface="Calibri" panose="020F0502020204030204" pitchFamily="34" charset="0"/>
                        </a:rPr>
                        <a:t>Étude générale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149593305"/>
                  </a:ext>
                </a:extLst>
              </a:tr>
              <a:tr h="476250">
                <a:tc>
                  <a:txBody>
                    <a:bodyPr/>
                    <a:lstStyle/>
                    <a:p>
                      <a:pPr algn="l" fontAlgn="ctr"/>
                      <a:r>
                        <a:rPr lang="fr-FR" sz="1200" b="0" i="0" u="none" strike="noStrike">
                          <a:solidFill>
                            <a:srgbClr val="000000"/>
                          </a:solidFill>
                          <a:effectLst/>
                          <a:latin typeface="Calibri" panose="020F0502020204030204" pitchFamily="34" charset="0"/>
                        </a:rPr>
                        <a:t>En tant que client on souhaite avoir une interface par laquelle on sera on mesure de visualiser la répartition de tous les incidents de sécurité à tavers le monde.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213415446"/>
                  </a:ext>
                </a:extLst>
              </a:tr>
              <a:tr h="640080">
                <a:tc>
                  <a:txBody>
                    <a:bodyPr/>
                    <a:lstStyle/>
                    <a:p>
                      <a:pPr algn="l" fontAlgn="ctr"/>
                      <a:r>
                        <a:rPr lang="fr-FR" sz="1200" b="0" i="0" u="none" strike="noStrike">
                          <a:solidFill>
                            <a:srgbClr val="000000"/>
                          </a:solidFill>
                          <a:effectLst/>
                          <a:latin typeface="Calibri" panose="020F0502020204030204" pitchFamily="34" charset="0"/>
                        </a:rPr>
                        <a:t>En tant que client on aimerait avoir une interface grâce à laquelle nous pouvons visualiser des incidents filtrés et catégorisés à la demande (Vol de machine, Perte de données, piratage..).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442602120"/>
                  </a:ext>
                </a:extLst>
              </a:tr>
              <a:tr h="447675">
                <a:tc>
                  <a:txBody>
                    <a:bodyPr/>
                    <a:lstStyle/>
                    <a:p>
                      <a:pPr algn="l" fontAlgn="ctr"/>
                      <a:r>
                        <a:rPr lang="fr-FR" sz="1200" b="0" i="0" u="none" strike="noStrike" dirty="0">
                          <a:solidFill>
                            <a:srgbClr val="000000"/>
                          </a:solidFill>
                          <a:effectLst/>
                          <a:latin typeface="Calibri" panose="020F0502020204030204" pitchFamily="34" charset="0"/>
                        </a:rPr>
                        <a:t>En tant que client, nous souhaitons avoir une interface à travers laquelle nous pouvons visualiser les incidents sur de carte mondiale.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BA"/>
                    </a:solidFill>
                  </a:tcPr>
                </a:tc>
                <a:extLst>
                  <a:ext uri="{0D108BD9-81ED-4DB2-BD59-A6C34878D82A}">
                    <a16:rowId xmlns:a16="http://schemas.microsoft.com/office/drawing/2014/main" val="3088951297"/>
                  </a:ext>
                </a:extLst>
              </a:tr>
            </a:tbl>
          </a:graphicData>
        </a:graphic>
      </p:graphicFrame>
      <p:graphicFrame>
        <p:nvGraphicFramePr>
          <p:cNvPr id="4" name="Tableau 3">
            <a:extLst>
              <a:ext uri="{FF2B5EF4-FFF2-40B4-BE49-F238E27FC236}">
                <a16:creationId xmlns:a16="http://schemas.microsoft.com/office/drawing/2014/main" id="{386A848B-93C3-7DEB-40C4-9572437AB2C8}"/>
              </a:ext>
            </a:extLst>
          </p:cNvPr>
          <p:cNvGraphicFramePr>
            <a:graphicFrameLocks noGrp="1"/>
          </p:cNvGraphicFramePr>
          <p:nvPr>
            <p:extLst>
              <p:ext uri="{D42A27DB-BD31-4B8C-83A1-F6EECF244321}">
                <p14:modId xmlns:p14="http://schemas.microsoft.com/office/powerpoint/2010/main" val="3787461248"/>
              </p:ext>
            </p:extLst>
          </p:nvPr>
        </p:nvGraphicFramePr>
        <p:xfrm>
          <a:off x="6901760" y="5069022"/>
          <a:ext cx="4775200" cy="1139190"/>
        </p:xfrm>
        <a:graphic>
          <a:graphicData uri="http://schemas.openxmlformats.org/drawingml/2006/table">
            <a:tbl>
              <a:tblPr/>
              <a:tblGrid>
                <a:gridCol w="4775200">
                  <a:extLst>
                    <a:ext uri="{9D8B030D-6E8A-4147-A177-3AD203B41FA5}">
                      <a16:colId xmlns:a16="http://schemas.microsoft.com/office/drawing/2014/main" val="2647117689"/>
                    </a:ext>
                  </a:extLst>
                </a:gridCol>
              </a:tblGrid>
              <a:tr h="66294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la possibilité de faire des sélection multicritères sur une grande taille de données ( Filtrer les  données par date, par IP, par type d'attaque, etc.).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4238197954"/>
                  </a:ext>
                </a:extLst>
              </a:tr>
              <a:tr h="476250">
                <a:tc>
                  <a:txBody>
                    <a:bodyPr/>
                    <a:lstStyle/>
                    <a:p>
                      <a:pPr algn="l" fontAlgn="ctr"/>
                      <a:r>
                        <a:rPr lang="fr-FR" sz="1200" b="0" i="0" u="none" strike="noStrike" dirty="0">
                          <a:solidFill>
                            <a:srgbClr val="000000"/>
                          </a:solidFill>
                          <a:effectLst/>
                          <a:latin typeface="Calibri" panose="020F0502020204030204" pitchFamily="34" charset="0"/>
                        </a:rPr>
                        <a:t>En tant qu'utilisateurs nous souhaitons aussi que cette interface analysera </a:t>
                      </a:r>
                      <a:br>
                        <a:rPr lang="fr-FR" sz="1200" b="0" i="0" u="none" strike="noStrike" dirty="0">
                          <a:solidFill>
                            <a:srgbClr val="000000"/>
                          </a:solidFill>
                          <a:effectLst/>
                          <a:latin typeface="Calibri" panose="020F0502020204030204" pitchFamily="34" charset="0"/>
                        </a:rPr>
                      </a:br>
                      <a:r>
                        <a:rPr lang="fr-FR" sz="1200" b="0" i="0" u="none" strike="noStrike" dirty="0">
                          <a:solidFill>
                            <a:srgbClr val="000000"/>
                          </a:solidFill>
                          <a:effectLst/>
                          <a:latin typeface="Calibri" panose="020F0502020204030204" pitchFamily="34" charset="0"/>
                        </a:rPr>
                        <a:t>les logs de sécurité de nos serveurs WEB applicatifs.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9"/>
                    </a:solidFill>
                  </a:tcPr>
                </a:tc>
                <a:extLst>
                  <a:ext uri="{0D108BD9-81ED-4DB2-BD59-A6C34878D82A}">
                    <a16:rowId xmlns:a16="http://schemas.microsoft.com/office/drawing/2014/main" val="617188960"/>
                  </a:ext>
                </a:extLst>
              </a:tr>
            </a:tbl>
          </a:graphicData>
        </a:graphic>
      </p:graphicFrame>
      <p:graphicFrame>
        <p:nvGraphicFramePr>
          <p:cNvPr id="8" name="Tableau 7">
            <a:extLst>
              <a:ext uri="{FF2B5EF4-FFF2-40B4-BE49-F238E27FC236}">
                <a16:creationId xmlns:a16="http://schemas.microsoft.com/office/drawing/2014/main" id="{6868AF00-9DCB-3499-F70B-D248AEC6427A}"/>
              </a:ext>
            </a:extLst>
          </p:cNvPr>
          <p:cNvGraphicFramePr>
            <a:graphicFrameLocks noGrp="1"/>
          </p:cNvGraphicFramePr>
          <p:nvPr>
            <p:extLst>
              <p:ext uri="{D42A27DB-BD31-4B8C-83A1-F6EECF244321}">
                <p14:modId xmlns:p14="http://schemas.microsoft.com/office/powerpoint/2010/main" val="3518253334"/>
              </p:ext>
            </p:extLst>
          </p:nvPr>
        </p:nvGraphicFramePr>
        <p:xfrm>
          <a:off x="233680" y="1394951"/>
          <a:ext cx="4775200" cy="1019175"/>
        </p:xfrm>
        <a:graphic>
          <a:graphicData uri="http://schemas.openxmlformats.org/drawingml/2006/table">
            <a:tbl>
              <a:tblPr/>
              <a:tblGrid>
                <a:gridCol w="4775200">
                  <a:extLst>
                    <a:ext uri="{9D8B030D-6E8A-4147-A177-3AD203B41FA5}">
                      <a16:colId xmlns:a16="http://schemas.microsoft.com/office/drawing/2014/main" val="3765392837"/>
                    </a:ext>
                  </a:extLst>
                </a:gridCol>
              </a:tblGrid>
              <a:tr h="514350">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une interface à travers laquelle nous pouvons exporter des données au format (PDF, Images, CSV...).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3456588330"/>
                  </a:ext>
                </a:extLst>
              </a:tr>
              <a:tr h="504825">
                <a:tc>
                  <a:txBody>
                    <a:bodyPr/>
                    <a:lstStyle/>
                    <a:p>
                      <a:pPr algn="l" fontAlgn="ctr"/>
                      <a:r>
                        <a:rPr lang="fr-FR" sz="1200" b="0" i="0" u="none" strike="noStrike" dirty="0">
                          <a:solidFill>
                            <a:srgbClr val="000000"/>
                          </a:solidFill>
                          <a:effectLst/>
                          <a:latin typeface="Calibri" panose="020F0502020204030204" pitchFamily="34" charset="0"/>
                        </a:rPr>
                        <a:t>En tant qu'utilisateur, nous souhaitons avoir des rapports d’aide à la décision en matière d’incidents de sécurité informatique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6FF"/>
                    </a:solidFill>
                  </a:tcPr>
                </a:tc>
                <a:extLst>
                  <a:ext uri="{0D108BD9-81ED-4DB2-BD59-A6C34878D82A}">
                    <a16:rowId xmlns:a16="http://schemas.microsoft.com/office/drawing/2014/main" val="153004059"/>
                  </a:ext>
                </a:extLst>
              </a:tr>
            </a:tbl>
          </a:graphicData>
        </a:graphic>
      </p:graphicFrame>
      <p:graphicFrame>
        <p:nvGraphicFramePr>
          <p:cNvPr id="9" name="Tableau 8">
            <a:extLst>
              <a:ext uri="{FF2B5EF4-FFF2-40B4-BE49-F238E27FC236}">
                <a16:creationId xmlns:a16="http://schemas.microsoft.com/office/drawing/2014/main" id="{891BB286-B9B8-ED69-2FBB-B668332D2C9A}"/>
              </a:ext>
            </a:extLst>
          </p:cNvPr>
          <p:cNvGraphicFramePr>
            <a:graphicFrameLocks noGrp="1"/>
          </p:cNvGraphicFramePr>
          <p:nvPr>
            <p:extLst>
              <p:ext uri="{D42A27DB-BD31-4B8C-83A1-F6EECF244321}">
                <p14:modId xmlns:p14="http://schemas.microsoft.com/office/powerpoint/2010/main" val="3971941043"/>
              </p:ext>
            </p:extLst>
          </p:nvPr>
        </p:nvGraphicFramePr>
        <p:xfrm>
          <a:off x="266008" y="5497657"/>
          <a:ext cx="4775200" cy="857423"/>
        </p:xfrm>
        <a:graphic>
          <a:graphicData uri="http://schemas.openxmlformats.org/drawingml/2006/table">
            <a:tbl>
              <a:tblPr/>
              <a:tblGrid>
                <a:gridCol w="4775200">
                  <a:extLst>
                    <a:ext uri="{9D8B030D-6E8A-4147-A177-3AD203B41FA5}">
                      <a16:colId xmlns:a16="http://schemas.microsoft.com/office/drawing/2014/main" val="906969511"/>
                    </a:ext>
                  </a:extLst>
                </a:gridCol>
              </a:tblGrid>
              <a:tr h="857423">
                <a:tc>
                  <a:txBody>
                    <a:bodyPr/>
                    <a:lstStyle/>
                    <a:p>
                      <a:pPr algn="l" fontAlgn="ctr"/>
                      <a:r>
                        <a:rPr lang="fr-FR" sz="1400" b="0" i="0" u="none" strike="noStrike" dirty="0">
                          <a:solidFill>
                            <a:srgbClr val="000000"/>
                          </a:solidFill>
                          <a:effectLst/>
                          <a:latin typeface="Calibri" panose="020F0502020204030204" pitchFamily="34" charset="0"/>
                        </a:rPr>
                        <a:t>En tant que client on souhaite analyser les logs de notre système de protection des serveurs nommés &lt;Apache </a:t>
                      </a:r>
                      <a:r>
                        <a:rPr lang="fr-FR" sz="1400" b="0" i="0" u="none" strike="noStrike" dirty="0" err="1">
                          <a:solidFill>
                            <a:srgbClr val="000000"/>
                          </a:solidFill>
                          <a:effectLst/>
                          <a:latin typeface="Calibri" panose="020F0502020204030204" pitchFamily="34" charset="0"/>
                        </a:rPr>
                        <a:t>Mod_security</a:t>
                      </a:r>
                      <a:r>
                        <a:rPr lang="fr-FR" sz="1400" b="0" i="0" u="none" strike="noStrike" dirty="0">
                          <a:solidFill>
                            <a:srgbClr val="000000"/>
                          </a:solidFill>
                          <a:effectLst/>
                          <a:latin typeface="Calibri" panose="020F0502020204030204" pitchFamily="34" charset="0"/>
                        </a:rPr>
                        <a:t>&gt; "OWASP".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0FFE0"/>
                    </a:solidFill>
                  </a:tcPr>
                </a:tc>
                <a:extLst>
                  <a:ext uri="{0D108BD9-81ED-4DB2-BD59-A6C34878D82A}">
                    <a16:rowId xmlns:a16="http://schemas.microsoft.com/office/drawing/2014/main" val="4247007909"/>
                  </a:ext>
                </a:extLst>
              </a:tr>
            </a:tbl>
          </a:graphicData>
        </a:graphic>
      </p:graphicFrame>
    </p:spTree>
    <p:extLst>
      <p:ext uri="{BB962C8B-B14F-4D97-AF65-F5344CB8AC3E}">
        <p14:creationId xmlns:p14="http://schemas.microsoft.com/office/powerpoint/2010/main" val="365977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e 74">
            <a:extLst>
              <a:ext uri="{C183D7F6-B498-43B3-948B-1728B52AA6E4}">
                <adec:decorative xmlns:adec="http://schemas.microsoft.com/office/drawing/2017/decorative" val="1"/>
              </a:ext>
            </a:extLst>
          </p:cNvPr>
          <p:cNvSpPr/>
          <p:nvPr/>
        </p:nvSpPr>
        <p:spPr>
          <a:xfrm>
            <a:off x="10377894" y="2445644"/>
            <a:ext cx="1981745" cy="1916254"/>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4" name="Ovale 73">
            <a:extLst>
              <a:ext uri="{C183D7F6-B498-43B3-948B-1728B52AA6E4}">
                <adec:decorative xmlns:adec="http://schemas.microsoft.com/office/drawing/2017/decorative" val="1"/>
              </a:ext>
            </a:extLst>
          </p:cNvPr>
          <p:cNvSpPr/>
          <p:nvPr/>
        </p:nvSpPr>
        <p:spPr>
          <a:xfrm>
            <a:off x="1056108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0" name="Groupe 9" descr="Ceci est une icône représentant un trophée."/>
          <p:cNvGrpSpPr/>
          <p:nvPr/>
        </p:nvGrpSpPr>
        <p:grpSpPr>
          <a:xfrm>
            <a:off x="10962281" y="3028467"/>
            <a:ext cx="656095" cy="761376"/>
            <a:chOff x="-1892703" y="1944681"/>
            <a:chExt cx="3284538" cy="3811588"/>
          </a:xfrm>
        </p:grpSpPr>
        <p:sp>
          <p:nvSpPr>
            <p:cNvPr id="8" name="Forme libre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sp>
          <p:nvSpPr>
            <p:cNvPr id="9" name="Forme libre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7" name="Connecteur droit 66">
            <a:extLst>
              <a:ext uri="{C183D7F6-B498-43B3-948B-1728B52AA6E4}">
                <adec:decorative xmlns:adec="http://schemas.microsoft.com/office/drawing/2017/decorative" val="1"/>
              </a:ext>
            </a:extLst>
          </p:cNvPr>
          <p:cNvCxnSpPr/>
          <p:nvPr/>
        </p:nvCxnSpPr>
        <p:spPr>
          <a:xfrm>
            <a:off x="770973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Zone de texte 69"/>
          <p:cNvSpPr txBox="1"/>
          <p:nvPr/>
        </p:nvSpPr>
        <p:spPr>
          <a:xfrm>
            <a:off x="6954113" y="4721818"/>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71" name="Zone de texte 70"/>
          <p:cNvSpPr txBox="1"/>
          <p:nvPr/>
        </p:nvSpPr>
        <p:spPr>
          <a:xfrm>
            <a:off x="6476856" y="4412356"/>
            <a:ext cx="2534348" cy="276999"/>
          </a:xfrm>
          <a:prstGeom prst="rect">
            <a:avLst/>
          </a:prstGeom>
          <a:noFill/>
        </p:spPr>
        <p:txBody>
          <a:bodyPr wrap="none" lIns="0" tIns="0" rIns="0" bIns="0" rtlCol="0">
            <a:spAutoFit/>
          </a:bodyPr>
          <a:lstStyle/>
          <a:p>
            <a:pPr algn="ctr" rtl="0"/>
            <a:r>
              <a:rPr lang="fr-FR" b="1" noProof="1">
                <a:solidFill>
                  <a:srgbClr val="43CDD9"/>
                </a:solidFill>
              </a:rPr>
              <a:t>Modélisation des données</a:t>
            </a:r>
          </a:p>
        </p:txBody>
      </p:sp>
      <p:sp>
        <p:nvSpPr>
          <p:cNvPr id="73" name="Ovale 72">
            <a:extLst>
              <a:ext uri="{C183D7F6-B498-43B3-948B-1728B52AA6E4}">
                <adec:decorative xmlns:adec="http://schemas.microsoft.com/office/drawing/2017/decorative" val="1"/>
              </a:ext>
            </a:extLst>
          </p:cNvPr>
          <p:cNvSpPr/>
          <p:nvPr/>
        </p:nvSpPr>
        <p:spPr>
          <a:xfrm>
            <a:off x="739453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2" name="Zone de texte 71"/>
          <p:cNvSpPr txBox="1"/>
          <p:nvPr/>
        </p:nvSpPr>
        <p:spPr>
          <a:xfrm>
            <a:off x="7363488" y="2851413"/>
            <a:ext cx="692497" cy="215444"/>
          </a:xfrm>
          <a:prstGeom prst="rect">
            <a:avLst/>
          </a:prstGeom>
          <a:noFill/>
        </p:spPr>
        <p:txBody>
          <a:bodyPr wrap="none" lIns="0" tIns="0" rIns="0" bIns="0" rtlCol="0">
            <a:spAutoFit/>
          </a:bodyPr>
          <a:lstStyle/>
          <a:p>
            <a:pPr algn="ctr" rtl="0"/>
            <a:r>
              <a:rPr lang="fr-FR" sz="1400" b="1" noProof="1">
                <a:solidFill>
                  <a:srgbClr val="43CDD9"/>
                </a:solidFill>
              </a:rPr>
              <a:t>SPRINT 4</a:t>
            </a:r>
          </a:p>
        </p:txBody>
      </p:sp>
      <p:grpSp>
        <p:nvGrpSpPr>
          <p:cNvPr id="81" name="Groupe 80" descr="Ceci est une icône représentant un calendrier. "/>
          <p:cNvGrpSpPr/>
          <p:nvPr/>
        </p:nvGrpSpPr>
        <p:grpSpPr>
          <a:xfrm>
            <a:off x="7567679" y="3358618"/>
            <a:ext cx="261254" cy="261255"/>
            <a:chOff x="8208963" y="3762375"/>
            <a:chExt cx="306387" cy="306388"/>
          </a:xfrm>
        </p:grpSpPr>
        <p:sp>
          <p:nvSpPr>
            <p:cNvPr id="82" name="Forme libre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3" name="Forme libre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4" name="Forme libre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85" name="Forme libre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32" name="Zone de texte 31"/>
          <p:cNvSpPr txBox="1"/>
          <p:nvPr/>
        </p:nvSpPr>
        <p:spPr>
          <a:xfrm>
            <a:off x="8020" y="2293317"/>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cxnSp>
        <p:nvCxnSpPr>
          <p:cNvPr id="29" name="Connecteur droit 28">
            <a:extLst>
              <a:ext uri="{C183D7F6-B498-43B3-948B-1728B52AA6E4}">
                <adec:decorative xmlns:adec="http://schemas.microsoft.com/office/drawing/2017/decorative" val="1"/>
              </a:ext>
            </a:extLst>
          </p:cNvPr>
          <p:cNvCxnSpPr/>
          <p:nvPr/>
        </p:nvCxnSpPr>
        <p:spPr>
          <a:xfrm>
            <a:off x="106542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e 58">
            <a:extLst>
              <a:ext uri="{C183D7F6-B498-43B3-948B-1728B52AA6E4}">
                <adec:decorative xmlns:adec="http://schemas.microsoft.com/office/drawing/2017/decorative" val="1"/>
              </a:ext>
            </a:extLst>
          </p:cNvPr>
          <p:cNvSpPr/>
          <p:nvPr/>
        </p:nvSpPr>
        <p:spPr>
          <a:xfrm>
            <a:off x="75022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p:cNvSpPr txBox="1"/>
          <p:nvPr/>
        </p:nvSpPr>
        <p:spPr>
          <a:xfrm>
            <a:off x="735208" y="3966191"/>
            <a:ext cx="660437" cy="215444"/>
          </a:xfrm>
          <a:prstGeom prst="rect">
            <a:avLst/>
          </a:prstGeom>
          <a:noFill/>
        </p:spPr>
        <p:txBody>
          <a:bodyPr wrap="none" lIns="0" tIns="0" rIns="0" bIns="0" rtlCol="0">
            <a:spAutoFit/>
          </a:bodyPr>
          <a:lstStyle/>
          <a:p>
            <a:pPr algn="ctr" rtl="0"/>
            <a:r>
              <a:rPr lang="fr-FR" sz="1400" b="1" noProof="1">
                <a:solidFill>
                  <a:srgbClr val="30353F"/>
                </a:solidFill>
              </a:rPr>
              <a:t>SPRINT 1</a:t>
            </a:r>
          </a:p>
        </p:txBody>
      </p:sp>
      <p:sp>
        <p:nvSpPr>
          <p:cNvPr id="51" name="Zone de texte 50"/>
          <p:cNvSpPr txBox="1"/>
          <p:nvPr/>
        </p:nvSpPr>
        <p:spPr>
          <a:xfrm>
            <a:off x="49267" y="2002942"/>
            <a:ext cx="2337179" cy="276999"/>
          </a:xfrm>
          <a:prstGeom prst="rect">
            <a:avLst/>
          </a:prstGeom>
          <a:noFill/>
        </p:spPr>
        <p:txBody>
          <a:bodyPr wrap="none" lIns="0" tIns="0" rIns="0" bIns="0" rtlCol="0">
            <a:spAutoFit/>
          </a:bodyPr>
          <a:lstStyle/>
          <a:p>
            <a:pPr algn="ctr" rtl="0"/>
            <a:r>
              <a:rPr lang="fr-FR" b="1" noProof="1">
                <a:solidFill>
                  <a:srgbClr val="30353F"/>
                </a:solidFill>
              </a:rPr>
              <a:t>Étude et documentation</a:t>
            </a:r>
          </a:p>
        </p:txBody>
      </p:sp>
      <p:grpSp>
        <p:nvGrpSpPr>
          <p:cNvPr id="88" name="Groupe 87" descr="Icône animée d’une horloge."/>
          <p:cNvGrpSpPr/>
          <p:nvPr/>
        </p:nvGrpSpPr>
        <p:grpSpPr>
          <a:xfrm>
            <a:off x="910604" y="3286857"/>
            <a:ext cx="309642" cy="309642"/>
            <a:chOff x="1389063" y="3748088"/>
            <a:chExt cx="336550" cy="336550"/>
          </a:xfrm>
          <a:solidFill>
            <a:schemeClr val="bg1"/>
          </a:solidFill>
        </p:grpSpPr>
        <p:sp>
          <p:nvSpPr>
            <p:cNvPr id="89" name="Forme libre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0" name="Forme libre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6" name="Connecteur droit 65">
            <a:extLst>
              <a:ext uri="{C183D7F6-B498-43B3-948B-1728B52AA6E4}">
                <adec:decorative xmlns:adec="http://schemas.microsoft.com/office/drawing/2017/decorative" val="1"/>
              </a:ext>
            </a:extLst>
          </p:cNvPr>
          <p:cNvCxnSpPr/>
          <p:nvPr/>
        </p:nvCxnSpPr>
        <p:spPr>
          <a:xfrm>
            <a:off x="336782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Zone de texte 56"/>
          <p:cNvSpPr txBox="1"/>
          <p:nvPr/>
        </p:nvSpPr>
        <p:spPr>
          <a:xfrm>
            <a:off x="2302314" y="4740296"/>
            <a:ext cx="2151326"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0" name="Ovale 59">
            <a:extLst>
              <a:ext uri="{C183D7F6-B498-43B3-948B-1728B52AA6E4}">
                <adec:decorative xmlns:adec="http://schemas.microsoft.com/office/drawing/2017/decorative" val="1"/>
              </a:ext>
            </a:extLst>
          </p:cNvPr>
          <p:cNvSpPr/>
          <p:nvPr/>
        </p:nvSpPr>
        <p:spPr>
          <a:xfrm>
            <a:off x="305262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58" name="Zone de texte 57"/>
          <p:cNvSpPr txBox="1"/>
          <p:nvPr/>
        </p:nvSpPr>
        <p:spPr>
          <a:xfrm>
            <a:off x="2457183" y="4412356"/>
            <a:ext cx="1981312" cy="276999"/>
          </a:xfrm>
          <a:prstGeom prst="rect">
            <a:avLst/>
          </a:prstGeom>
          <a:noFill/>
        </p:spPr>
        <p:txBody>
          <a:bodyPr wrap="none" lIns="0" tIns="0" rIns="0" bIns="0" rtlCol="0">
            <a:spAutoFit/>
          </a:bodyPr>
          <a:lstStyle/>
          <a:p>
            <a:pPr algn="ctr" rtl="0"/>
            <a:r>
              <a:rPr lang="fr-FR" b="1" noProof="1">
                <a:solidFill>
                  <a:srgbClr val="667181"/>
                </a:solidFill>
              </a:rPr>
              <a:t>Collecte de données</a:t>
            </a:r>
          </a:p>
        </p:txBody>
      </p:sp>
      <p:sp>
        <p:nvSpPr>
          <p:cNvPr id="64" name="Zone de texte 63"/>
          <p:cNvSpPr txBox="1"/>
          <p:nvPr/>
        </p:nvSpPr>
        <p:spPr>
          <a:xfrm>
            <a:off x="3023180" y="2851412"/>
            <a:ext cx="689292" cy="215444"/>
          </a:xfrm>
          <a:prstGeom prst="rect">
            <a:avLst/>
          </a:prstGeom>
          <a:noFill/>
        </p:spPr>
        <p:txBody>
          <a:bodyPr wrap="none" lIns="0" tIns="0" rIns="0" bIns="0" rtlCol="0">
            <a:spAutoFit/>
          </a:bodyPr>
          <a:lstStyle/>
          <a:p>
            <a:pPr algn="ctr" rtl="0"/>
            <a:r>
              <a:rPr lang="fr-FR" sz="1400" b="1" noProof="1">
                <a:solidFill>
                  <a:srgbClr val="667181"/>
                </a:solidFill>
              </a:rPr>
              <a:t>SPRINT 2</a:t>
            </a:r>
          </a:p>
        </p:txBody>
      </p:sp>
      <p:grpSp>
        <p:nvGrpSpPr>
          <p:cNvPr id="93" name="Groupe 92" descr="Ceci est une icône représentant trois personnes et une horloge."/>
          <p:cNvGrpSpPr/>
          <p:nvPr/>
        </p:nvGrpSpPr>
        <p:grpSpPr>
          <a:xfrm>
            <a:off x="3188466" y="3309887"/>
            <a:ext cx="358718" cy="358717"/>
            <a:chOff x="3613150" y="3706813"/>
            <a:chExt cx="420688" cy="420687"/>
          </a:xfrm>
        </p:grpSpPr>
        <p:sp>
          <p:nvSpPr>
            <p:cNvPr id="94" name="Forme libre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5" name="Forme libre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6" name="Forme libre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5" name="Connecteur droit 64">
            <a:extLst>
              <a:ext uri="{C183D7F6-B498-43B3-948B-1728B52AA6E4}">
                <adec:decorative xmlns:adec="http://schemas.microsoft.com/office/drawing/2017/decorative" val="1"/>
              </a:ext>
            </a:extLst>
          </p:cNvPr>
          <p:cNvCxnSpPr/>
          <p:nvPr/>
        </p:nvCxnSpPr>
        <p:spPr>
          <a:xfrm>
            <a:off x="554449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Zone de texte 62"/>
          <p:cNvSpPr txBox="1"/>
          <p:nvPr/>
        </p:nvSpPr>
        <p:spPr>
          <a:xfrm>
            <a:off x="5176990" y="3966191"/>
            <a:ext cx="689292" cy="215444"/>
          </a:xfrm>
          <a:prstGeom prst="rect">
            <a:avLst/>
          </a:prstGeom>
          <a:noFill/>
        </p:spPr>
        <p:txBody>
          <a:bodyPr wrap="none" lIns="0" tIns="0" rIns="0" bIns="0" rtlCol="0">
            <a:spAutoFit/>
          </a:bodyPr>
          <a:lstStyle/>
          <a:p>
            <a:pPr algn="ctr" rtl="0"/>
            <a:r>
              <a:rPr lang="fr-FR" sz="1400" b="1" noProof="1">
                <a:solidFill>
                  <a:srgbClr val="98A3AD"/>
                </a:solidFill>
              </a:rPr>
              <a:t>SPRINT 3</a:t>
            </a:r>
          </a:p>
        </p:txBody>
      </p:sp>
      <p:sp>
        <p:nvSpPr>
          <p:cNvPr id="69" name="Ovale 68">
            <a:extLst>
              <a:ext uri="{C183D7F6-B498-43B3-948B-1728B52AA6E4}">
                <adec:decorative xmlns:adec="http://schemas.microsoft.com/office/drawing/2017/decorative" val="1"/>
              </a:ext>
            </a:extLst>
          </p:cNvPr>
          <p:cNvSpPr/>
          <p:nvPr/>
        </p:nvSpPr>
        <p:spPr>
          <a:xfrm>
            <a:off x="520643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60"/>
          <p:cNvSpPr txBox="1"/>
          <p:nvPr/>
        </p:nvSpPr>
        <p:spPr>
          <a:xfrm>
            <a:off x="4436931" y="2346303"/>
            <a:ext cx="2151325" cy="215444"/>
          </a:xfrm>
          <a:prstGeom prst="rect">
            <a:avLst/>
          </a:prstGeom>
          <a:noFill/>
        </p:spPr>
        <p:txBody>
          <a:bodyPr wrap="square" lIns="0" tIns="0" rIns="0" bIns="0" rtlCol="0">
            <a:spAutoFit/>
          </a:bodyPr>
          <a:lstStyle/>
          <a:p>
            <a:pPr algn="ctr" rtl="0"/>
            <a:r>
              <a:rPr lang="fr-FR" sz="1400" noProof="1"/>
              <a:t>05 jours</a:t>
            </a:r>
            <a:endParaRPr lang="fr-FR" sz="1400" noProof="1">
              <a:solidFill>
                <a:srgbClr val="30353F"/>
              </a:solidFill>
            </a:endParaRPr>
          </a:p>
        </p:txBody>
      </p:sp>
      <p:sp>
        <p:nvSpPr>
          <p:cNvPr id="62" name="Zone de texte 61"/>
          <p:cNvSpPr txBox="1"/>
          <p:nvPr/>
        </p:nvSpPr>
        <p:spPr>
          <a:xfrm>
            <a:off x="4527373" y="1923462"/>
            <a:ext cx="1947649" cy="276999"/>
          </a:xfrm>
          <a:prstGeom prst="rect">
            <a:avLst/>
          </a:prstGeom>
          <a:noFill/>
        </p:spPr>
        <p:txBody>
          <a:bodyPr wrap="none" lIns="0" tIns="0" rIns="0" bIns="0" rtlCol="0">
            <a:spAutoFit/>
          </a:bodyPr>
          <a:lstStyle/>
          <a:p>
            <a:pPr algn="ctr" rtl="0"/>
            <a:r>
              <a:rPr lang="fr-FR" b="1" noProof="1">
                <a:solidFill>
                  <a:srgbClr val="98A3AD"/>
                </a:solidFill>
              </a:rPr>
              <a:t>Analyse de données</a:t>
            </a:r>
          </a:p>
        </p:txBody>
      </p:sp>
      <p:sp>
        <p:nvSpPr>
          <p:cNvPr id="104" name="Zone de texte 103"/>
          <p:cNvSpPr txBox="1"/>
          <p:nvPr/>
        </p:nvSpPr>
        <p:spPr>
          <a:xfrm>
            <a:off x="11907454" y="6481180"/>
            <a:ext cx="277640" cy="307777"/>
          </a:xfrm>
          <a:prstGeom prst="rect">
            <a:avLst/>
          </a:prstGeom>
          <a:noFill/>
        </p:spPr>
        <p:txBody>
          <a:bodyPr wrap="none" rtlCol="0">
            <a:spAutoFit/>
          </a:bodyPr>
          <a:lstStyle/>
          <a:p>
            <a:pPr rtl="0"/>
            <a:r>
              <a:rPr lang="fr-FR" sz="1400" b="1" noProof="1">
                <a:solidFill>
                  <a:schemeClr val="bg1"/>
                </a:solidFill>
              </a:rPr>
              <a:t>9</a:t>
            </a:r>
          </a:p>
        </p:txBody>
      </p:sp>
      <p:sp>
        <p:nvSpPr>
          <p:cNvPr id="45" name="Zone de texte 44">
            <a:extLst>
              <a:ext uri="{FF2B5EF4-FFF2-40B4-BE49-F238E27FC236}">
                <a16:creationId xmlns:a16="http://schemas.microsoft.com/office/drawing/2014/main" id="{6972FD61-A278-4E69-85DE-75B38C250625}"/>
              </a:ext>
            </a:extLst>
          </p:cNvPr>
          <p:cNvSpPr txBox="1"/>
          <p:nvPr/>
        </p:nvSpPr>
        <p:spPr>
          <a:xfrm>
            <a:off x="2445487" y="165381"/>
            <a:ext cx="7301038" cy="615553"/>
          </a:xfrm>
          <a:prstGeom prst="rect">
            <a:avLst/>
          </a:prstGeom>
          <a:noFill/>
        </p:spPr>
        <p:txBody>
          <a:bodyPr wrap="none" lIns="0" tIns="0" rIns="0" bIns="0" rtlCol="0">
            <a:spAutoFit/>
          </a:bodyPr>
          <a:lstStyle/>
          <a:p>
            <a:pPr algn="ctr" rtl="0">
              <a:tabLst>
                <a:tab pos="347663" algn="l"/>
              </a:tabLst>
            </a:pPr>
            <a:r>
              <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rPr>
              <a:t>4- CHRONOLOGIE et SPRINTS</a:t>
            </a:r>
          </a:p>
        </p:txBody>
      </p:sp>
      <p:sp>
        <p:nvSpPr>
          <p:cNvPr id="2" name="Titre 1" hidden="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fr" dirty="0"/>
              <a:t>Diapositive 9</a:t>
            </a:r>
          </a:p>
        </p:txBody>
      </p:sp>
      <p:sp>
        <p:nvSpPr>
          <p:cNvPr id="5" name="Espace réservé du numéro de diapositive 4"/>
          <p:cNvSpPr>
            <a:spLocks noGrp="1"/>
          </p:cNvSpPr>
          <p:nvPr>
            <p:ph type="sldNum" sz="quarter" idx="12"/>
          </p:nvPr>
        </p:nvSpPr>
        <p:spPr/>
        <p:txBody>
          <a:bodyPr/>
          <a:lstStyle/>
          <a:p>
            <a:pPr rtl="0"/>
            <a:fld id="{A428E537-E56B-49CA-B596-52598082FBE8}" type="slidenum">
              <a:rPr lang="fr-FR" noProof="0" smtClean="0"/>
              <a:t>6</a:t>
            </a:fld>
            <a:endParaRPr lang="fr-FR" noProof="0"/>
          </a:p>
        </p:txBody>
      </p:sp>
      <p:cxnSp>
        <p:nvCxnSpPr>
          <p:cNvPr id="3" name="Connecteur droit 2">
            <a:extLst>
              <a:ext uri="{FF2B5EF4-FFF2-40B4-BE49-F238E27FC236}">
                <a16:creationId xmlns:a16="http://schemas.microsoft.com/office/drawing/2014/main" id="{A743B792-B4C1-E353-4152-E3707B98480F}"/>
              </a:ext>
              <a:ext uri="{C183D7F6-B498-43B3-948B-1728B52AA6E4}">
                <adec:decorative xmlns:adec="http://schemas.microsoft.com/office/drawing/2017/decorative" val="1"/>
              </a:ext>
            </a:extLst>
          </p:cNvPr>
          <p:cNvCxnSpPr/>
          <p:nvPr/>
        </p:nvCxnSpPr>
        <p:spPr>
          <a:xfrm>
            <a:off x="9748086" y="355427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6" name="Ovale 72">
            <a:extLst>
              <a:ext uri="{FF2B5EF4-FFF2-40B4-BE49-F238E27FC236}">
                <a16:creationId xmlns:a16="http://schemas.microsoft.com/office/drawing/2014/main" id="{099E12B0-DC94-D083-2B35-C1B04429090E}"/>
              </a:ext>
              <a:ext uri="{C183D7F6-B498-43B3-948B-1728B52AA6E4}">
                <adec:decorative xmlns:adec="http://schemas.microsoft.com/office/drawing/2017/decorative" val="1"/>
              </a:ext>
            </a:extLst>
          </p:cNvPr>
          <p:cNvSpPr/>
          <p:nvPr/>
        </p:nvSpPr>
        <p:spPr>
          <a:xfrm>
            <a:off x="9432886" y="313213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 name="Zone de texte 71">
            <a:extLst>
              <a:ext uri="{FF2B5EF4-FFF2-40B4-BE49-F238E27FC236}">
                <a16:creationId xmlns:a16="http://schemas.microsoft.com/office/drawing/2014/main" id="{3A2EDCBF-CD0D-4032-CE5B-010A214BC877}"/>
              </a:ext>
            </a:extLst>
          </p:cNvPr>
          <p:cNvSpPr txBox="1"/>
          <p:nvPr/>
        </p:nvSpPr>
        <p:spPr>
          <a:xfrm>
            <a:off x="9403442" y="2809503"/>
            <a:ext cx="689291" cy="215444"/>
          </a:xfrm>
          <a:prstGeom prst="rect">
            <a:avLst/>
          </a:prstGeom>
          <a:noFill/>
        </p:spPr>
        <p:txBody>
          <a:bodyPr wrap="none" lIns="0" tIns="0" rIns="0" bIns="0" rtlCol="0">
            <a:spAutoFit/>
          </a:bodyPr>
          <a:lstStyle/>
          <a:p>
            <a:pPr algn="ctr" rtl="0"/>
            <a:r>
              <a:rPr lang="fr-FR" sz="1400" b="1" noProof="1">
                <a:solidFill>
                  <a:srgbClr val="43CDD9"/>
                </a:solidFill>
              </a:rPr>
              <a:t>SPRINT 5</a:t>
            </a:r>
          </a:p>
        </p:txBody>
      </p:sp>
      <p:grpSp>
        <p:nvGrpSpPr>
          <p:cNvPr id="11" name="Groupe 10" descr="Ceci est une icône représentant un calendrier. ">
            <a:extLst>
              <a:ext uri="{FF2B5EF4-FFF2-40B4-BE49-F238E27FC236}">
                <a16:creationId xmlns:a16="http://schemas.microsoft.com/office/drawing/2014/main" id="{A5DC8741-AF56-819C-83D0-47FFC5CAFF22}"/>
              </a:ext>
            </a:extLst>
          </p:cNvPr>
          <p:cNvGrpSpPr/>
          <p:nvPr/>
        </p:nvGrpSpPr>
        <p:grpSpPr>
          <a:xfrm>
            <a:off x="9606029" y="3316708"/>
            <a:ext cx="261254" cy="261255"/>
            <a:chOff x="8208963" y="3762375"/>
            <a:chExt cx="306387" cy="306388"/>
          </a:xfrm>
        </p:grpSpPr>
        <p:sp>
          <p:nvSpPr>
            <p:cNvPr id="12" name="Forme libre 27">
              <a:extLst>
                <a:ext uri="{FF2B5EF4-FFF2-40B4-BE49-F238E27FC236}">
                  <a16:creationId xmlns:a16="http://schemas.microsoft.com/office/drawing/2014/main" id="{88C49529-D077-6815-49F4-D26FA01DF65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3" name="Forme libre 28">
              <a:extLst>
                <a:ext uri="{FF2B5EF4-FFF2-40B4-BE49-F238E27FC236}">
                  <a16:creationId xmlns:a16="http://schemas.microsoft.com/office/drawing/2014/main" id="{0FA1F56C-EBE2-B151-F6CE-4F6DFCBF58D4}"/>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4" name="Forme libre 29">
              <a:extLst>
                <a:ext uri="{FF2B5EF4-FFF2-40B4-BE49-F238E27FC236}">
                  <a16:creationId xmlns:a16="http://schemas.microsoft.com/office/drawing/2014/main" id="{86737F31-5E69-D136-86E1-CACB776D93DE}"/>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15" name="Forme libre 30">
              <a:extLst>
                <a:ext uri="{FF2B5EF4-FFF2-40B4-BE49-F238E27FC236}">
                  <a16:creationId xmlns:a16="http://schemas.microsoft.com/office/drawing/2014/main" id="{4DC4FB1B-1670-E68C-900D-DBC2AE6F1101}"/>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sp>
        <p:nvSpPr>
          <p:cNvPr id="21" name="Forme libre 30">
            <a:extLst>
              <a:ext uri="{FF2B5EF4-FFF2-40B4-BE49-F238E27FC236}">
                <a16:creationId xmlns:a16="http://schemas.microsoft.com/office/drawing/2014/main" id="{E7A8209E-381F-B03B-24B4-2B239E359166}"/>
              </a:ext>
            </a:extLst>
          </p:cNvPr>
          <p:cNvSpPr>
            <a:spLocks noEditPoints="1"/>
          </p:cNvSpPr>
          <p:nvPr/>
        </p:nvSpPr>
        <p:spPr bwMode="auto">
          <a:xfrm>
            <a:off x="5395852" y="3359447"/>
            <a:ext cx="261254" cy="261255"/>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22" name="Zone de texte 70">
            <a:extLst>
              <a:ext uri="{FF2B5EF4-FFF2-40B4-BE49-F238E27FC236}">
                <a16:creationId xmlns:a16="http://schemas.microsoft.com/office/drawing/2014/main" id="{098800BF-4392-B1D6-0280-D7E0A506C48F}"/>
              </a:ext>
            </a:extLst>
          </p:cNvPr>
          <p:cNvSpPr txBox="1"/>
          <p:nvPr/>
        </p:nvSpPr>
        <p:spPr>
          <a:xfrm>
            <a:off x="8338855" y="1935529"/>
            <a:ext cx="2534347" cy="492443"/>
          </a:xfrm>
          <a:prstGeom prst="rect">
            <a:avLst/>
          </a:prstGeom>
          <a:noFill/>
        </p:spPr>
        <p:txBody>
          <a:bodyPr wrap="none" lIns="0" tIns="0" rIns="0" bIns="0" rtlCol="0">
            <a:spAutoFit/>
          </a:bodyPr>
          <a:lstStyle/>
          <a:p>
            <a:pPr algn="ctr" rtl="0"/>
            <a:r>
              <a:rPr lang="fr-FR" b="1" noProof="1">
                <a:solidFill>
                  <a:srgbClr val="43CDD9"/>
                </a:solidFill>
              </a:rPr>
              <a:t>Aide à la prise de décision</a:t>
            </a:r>
          </a:p>
          <a:p>
            <a:pPr algn="ctr" rtl="0"/>
            <a:r>
              <a:rPr lang="fr-FR" sz="1400" noProof="1"/>
              <a:t>05 jours</a:t>
            </a:r>
          </a:p>
        </p:txBody>
      </p:sp>
    </p:spTree>
    <p:extLst>
      <p:ext uri="{BB962C8B-B14F-4D97-AF65-F5344CB8AC3E}">
        <p14:creationId xmlns:p14="http://schemas.microsoft.com/office/powerpoint/2010/main" val="170895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4111743" y="165381"/>
            <a:ext cx="3968522"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5- Outils Trello :</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7</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5270090" y="2763502"/>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844116" y="2714343"/>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3311011" y="2012286"/>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53B5ECC2-3645-F821-6CC8-E014B66F3E02}"/>
              </a:ext>
            </a:extLst>
          </p:cNvPr>
          <p:cNvPicPr>
            <a:picLocks noChangeAspect="1"/>
          </p:cNvPicPr>
          <p:nvPr/>
        </p:nvPicPr>
        <p:blipFill>
          <a:blip r:embed="rId3"/>
          <a:stretch>
            <a:fillRect/>
          </a:stretch>
        </p:blipFill>
        <p:spPr>
          <a:xfrm>
            <a:off x="304800" y="786074"/>
            <a:ext cx="11582400" cy="5906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72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248C205-4D6B-C7CD-C0FB-13D0913D17B2}"/>
              </a:ext>
            </a:extLst>
          </p:cNvPr>
          <p:cNvPicPr>
            <a:picLocks noChangeAspect="1"/>
          </p:cNvPicPr>
          <p:nvPr/>
        </p:nvPicPr>
        <p:blipFill>
          <a:blip r:embed="rId3"/>
          <a:stretch>
            <a:fillRect/>
          </a:stretch>
        </p:blipFill>
        <p:spPr>
          <a:xfrm>
            <a:off x="2435208" y="837523"/>
            <a:ext cx="7321584" cy="5688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0" name="Zone de texte 39">
            <a:extLst>
              <a:ext uri="{FF2B5EF4-FFF2-40B4-BE49-F238E27FC236}">
                <a16:creationId xmlns:a16="http://schemas.microsoft.com/office/drawing/2014/main" id="{FFAEF1C8-817C-4EBC-A4FB-3ED2DB7FCBF8}"/>
              </a:ext>
            </a:extLst>
          </p:cNvPr>
          <p:cNvSpPr txBox="1"/>
          <p:nvPr/>
        </p:nvSpPr>
        <p:spPr>
          <a:xfrm>
            <a:off x="4275314" y="165381"/>
            <a:ext cx="3641381"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5- Outils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trello</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a:xfrm>
            <a:off x="9003890" y="6327494"/>
            <a:ext cx="2743200" cy="365125"/>
          </a:xfrm>
        </p:spPr>
        <p:txBody>
          <a:bodyPr/>
          <a:lstStyle/>
          <a:p>
            <a:pPr rtl="0"/>
            <a:fld id="{A428E537-E56B-49CA-B596-52598082FBE8}" type="slidenum">
              <a:rPr lang="fr-FR" noProof="0" smtClean="0"/>
              <a:t>8</a:t>
            </a:fld>
            <a:endParaRPr lang="fr-FR" noProof="0"/>
          </a:p>
        </p:txBody>
      </p:sp>
      <p:sp>
        <p:nvSpPr>
          <p:cNvPr id="9" name="Rectangle : coins arrondis 8">
            <a:extLst>
              <a:ext uri="{FF2B5EF4-FFF2-40B4-BE49-F238E27FC236}">
                <a16:creationId xmlns:a16="http://schemas.microsoft.com/office/drawing/2014/main" id="{2ED302C7-E996-2451-85F1-0E6ADF2F7537}"/>
              </a:ext>
            </a:extLst>
          </p:cNvPr>
          <p:cNvSpPr/>
          <p:nvPr/>
        </p:nvSpPr>
        <p:spPr>
          <a:xfrm>
            <a:off x="2546555" y="4532671"/>
            <a:ext cx="5515897" cy="15639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2792361" y="2879713"/>
            <a:ext cx="5043950" cy="9155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435208" y="1189704"/>
            <a:ext cx="5253617" cy="13378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670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 de texte 39">
            <a:extLst>
              <a:ext uri="{FF2B5EF4-FFF2-40B4-BE49-F238E27FC236}">
                <a16:creationId xmlns:a16="http://schemas.microsoft.com/office/drawing/2014/main" id="{FFAEF1C8-817C-4EBC-A4FB-3ED2DB7FCBF8}"/>
              </a:ext>
            </a:extLst>
          </p:cNvPr>
          <p:cNvSpPr txBox="1"/>
          <p:nvPr/>
        </p:nvSpPr>
        <p:spPr>
          <a:xfrm>
            <a:off x="4217281" y="165381"/>
            <a:ext cx="3757440" cy="615553"/>
          </a:xfrm>
          <a:prstGeom prst="rect">
            <a:avLst/>
          </a:prstGeom>
          <a:noFill/>
        </p:spPr>
        <p:txBody>
          <a:bodyPr wrap="none" lIns="0" tIns="0" rIns="0" bIns="0" rtlCol="0">
            <a:spAutoFit/>
          </a:bodyPr>
          <a:lstStyle/>
          <a:p>
            <a:pPr algn="ctr" rtl="0">
              <a:tabLst>
                <a:tab pos="347663" algn="l"/>
              </a:tabLst>
            </a:pPr>
            <a:r>
              <a:rPr lang="fr-FR" sz="4000" b="1" dirty="0">
                <a:solidFill>
                  <a:srgbClr val="30353F"/>
                </a:solidFill>
                <a:latin typeface="Open Sans" panose="020B0606030504020204" pitchFamily="34" charset="0"/>
                <a:ea typeface="Open Sans" panose="020B0606030504020204" pitchFamily="34" charset="0"/>
                <a:cs typeface="Open Sans" panose="020B0606030504020204" pitchFamily="34" charset="0"/>
              </a:rPr>
              <a:t>5- Outil </a:t>
            </a:r>
            <a:r>
              <a:rPr lang="fr-FR" sz="4000" b="1" dirty="0" err="1">
                <a:solidFill>
                  <a:srgbClr val="30353F"/>
                </a:solidFill>
                <a:latin typeface="Open Sans" panose="020B0606030504020204" pitchFamily="34" charset="0"/>
                <a:ea typeface="Open Sans" panose="020B0606030504020204" pitchFamily="34" charset="0"/>
                <a:cs typeface="Open Sans" panose="020B0606030504020204" pitchFamily="34" charset="0"/>
              </a:rPr>
              <a:t>Github</a:t>
            </a:r>
            <a:endParaRPr lang="fr-FR" sz="4000" b="1" noProof="1">
              <a:solidFill>
                <a:srgbClr val="3035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re 1" hidden="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fr" dirty="0"/>
              <a:t>Diapositive 4</a:t>
            </a:r>
          </a:p>
        </p:txBody>
      </p:sp>
      <p:sp>
        <p:nvSpPr>
          <p:cNvPr id="4" name="Espace réservé du numéro de diapositive 3"/>
          <p:cNvSpPr>
            <a:spLocks noGrp="1"/>
          </p:cNvSpPr>
          <p:nvPr>
            <p:ph type="sldNum" sz="quarter" idx="12"/>
          </p:nvPr>
        </p:nvSpPr>
        <p:spPr/>
        <p:txBody>
          <a:bodyPr/>
          <a:lstStyle/>
          <a:p>
            <a:pPr rtl="0"/>
            <a:fld id="{A428E537-E56B-49CA-B596-52598082FBE8}" type="slidenum">
              <a:rPr lang="fr-FR" noProof="0" smtClean="0"/>
              <a:t>9</a:t>
            </a:fld>
            <a:endParaRPr lang="fr-FR" noProof="0"/>
          </a:p>
        </p:txBody>
      </p:sp>
      <p:pic>
        <p:nvPicPr>
          <p:cNvPr id="7" name="Image 6">
            <a:extLst>
              <a:ext uri="{FF2B5EF4-FFF2-40B4-BE49-F238E27FC236}">
                <a16:creationId xmlns:a16="http://schemas.microsoft.com/office/drawing/2014/main" id="{33A7C8AE-D790-BCF6-5E42-CB22B1BFE673}"/>
              </a:ext>
            </a:extLst>
          </p:cNvPr>
          <p:cNvPicPr>
            <a:picLocks noChangeAspect="1"/>
          </p:cNvPicPr>
          <p:nvPr/>
        </p:nvPicPr>
        <p:blipFill>
          <a:blip r:embed="rId3"/>
          <a:stretch>
            <a:fillRect/>
          </a:stretch>
        </p:blipFill>
        <p:spPr>
          <a:xfrm>
            <a:off x="422785" y="1088111"/>
            <a:ext cx="10707331" cy="5239201"/>
          </a:xfrm>
          <a:prstGeom prst="rect">
            <a:avLst/>
          </a:prstGeom>
        </p:spPr>
      </p:pic>
      <p:sp>
        <p:nvSpPr>
          <p:cNvPr id="9" name="Rectangle : coins arrondis 8">
            <a:extLst>
              <a:ext uri="{FF2B5EF4-FFF2-40B4-BE49-F238E27FC236}">
                <a16:creationId xmlns:a16="http://schemas.microsoft.com/office/drawing/2014/main" id="{2ED302C7-E996-2451-85F1-0E6ADF2F7537}"/>
              </a:ext>
            </a:extLst>
          </p:cNvPr>
          <p:cNvSpPr/>
          <p:nvPr/>
        </p:nvSpPr>
        <p:spPr>
          <a:xfrm>
            <a:off x="4876800" y="2792358"/>
            <a:ext cx="1012723" cy="33331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1760236-D0D5-E436-DFEC-15B50084AB3E}"/>
              </a:ext>
            </a:extLst>
          </p:cNvPr>
          <p:cNvSpPr/>
          <p:nvPr/>
        </p:nvSpPr>
        <p:spPr>
          <a:xfrm>
            <a:off x="8450826" y="2743199"/>
            <a:ext cx="1012723" cy="3382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4564B95-1A6C-BDD1-D843-A5AE454A86DE}"/>
              </a:ext>
            </a:extLst>
          </p:cNvPr>
          <p:cNvSpPr/>
          <p:nvPr/>
        </p:nvSpPr>
        <p:spPr>
          <a:xfrm>
            <a:off x="2917721" y="2041142"/>
            <a:ext cx="4377814" cy="5152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3348916"/>
      </p:ext>
    </p:extLst>
  </p:cSld>
  <p:clrMapOvr>
    <a:masterClrMapping/>
  </p:clrMapOvr>
</p:sld>
</file>

<file path=ppt/theme/theme1.xml><?xml version="1.0" encoding="utf-8"?>
<a:theme xmlns:a="http://schemas.openxmlformats.org/drawingml/2006/main" name="Thème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834_TF88930311" id="{3C9A0D3D-CCBF-49EA-B46C-8ADBCE79F63F}" vid="{35096C07-4F9C-486C-8464-3BC7226195DC}"/>
    </a:ext>
  </a:extLst>
</a:theme>
</file>

<file path=ppt/theme/theme2.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ème Offic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64_TF78455520" id="{1B6B5A3F-3791-4D91-8BCC-053B27B038BF}" vid="{26B24478-322D-4DF5-BC15-C9CB3253BD42}"/>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guidée par les données, à partir de 24Slides</Template>
  <TotalTime>0</TotalTime>
  <Words>678</Words>
  <Application>Microsoft Office PowerPoint</Application>
  <PresentationFormat>Grand écran</PresentationFormat>
  <Paragraphs>143</Paragraphs>
  <Slides>19</Slides>
  <Notes>18</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19</vt:i4>
      </vt:variant>
    </vt:vector>
  </HeadingPairs>
  <TitlesOfParts>
    <vt:vector size="28" baseType="lpstr">
      <vt:lpstr>Arial</vt:lpstr>
      <vt:lpstr>Calibri</vt:lpstr>
      <vt:lpstr>Calibri Light</vt:lpstr>
      <vt:lpstr>Century Gothic</vt:lpstr>
      <vt:lpstr>Open Sans</vt:lpstr>
      <vt:lpstr>Segoe UI Light</vt:lpstr>
      <vt:lpstr>Thème Office</vt:lpstr>
      <vt:lpstr>Showeet theme</vt:lpstr>
      <vt:lpstr>1_Thème Office</vt:lpstr>
      <vt:lpstr>Diapositive 1</vt:lpstr>
      <vt:lpstr>Sommaire :    1- Présentation du projet : USE Case 2- Volet cybersécurité 3- Analyse de priorité :MosCow 4- User Stories et Sprints 5- Outil de suivi de projet AGILE 6- Burndown Chart par Sprint 7- Screenshots   </vt:lpstr>
      <vt:lpstr>Diapositive 3</vt:lpstr>
      <vt:lpstr>Analyse du projet : diapositive 2</vt:lpstr>
      <vt:lpstr>3- Moscow analysis: </vt:lpstr>
      <vt:lpstr>Diapositive 9</vt:lpstr>
      <vt:lpstr>Diapositive 4</vt:lpstr>
      <vt:lpstr>Diapositive 4</vt:lpstr>
      <vt:lpstr>Diapositive 4</vt:lpstr>
      <vt:lpstr>Diapositive 2</vt:lpstr>
      <vt:lpstr>Diapositive 2</vt:lpstr>
      <vt:lpstr>Diapositive 2</vt:lpstr>
      <vt:lpstr>Diapositive 2</vt:lpstr>
      <vt:lpstr>Diapositive 2</vt:lpstr>
      <vt:lpstr>Diapositive 5</vt:lpstr>
      <vt:lpstr>Diapositive 5</vt:lpstr>
      <vt:lpstr>Diapositive 5</vt:lpstr>
      <vt:lpstr>Diapositive 8</vt:lpstr>
      <vt:lpstr>Diapositive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2023-01-12T09:48:23Z</dcterms:created>
  <dcterms:modified xsi:type="dcterms:W3CDTF">2023-01-17T20:02:47Z</dcterms:modified>
</cp:coreProperties>
</file>